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135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36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36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135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31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133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127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30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09.xml"/>
  <Override ContentType="application/vnd.openxmlformats-officedocument.presentationml.slide+xml" PartName="/ppt/slides/slide134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132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  <p:sldId id="389" r:id="rId139"/>
    <p:sldId id="390" r:id="rId140"/>
    <p:sldId id="391" r:id="rId14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29" Type="http://schemas.openxmlformats.org/officeDocument/2006/relationships/slide" Target="slides/slide124.xml"/><Relationship Id="rId128" Type="http://schemas.openxmlformats.org/officeDocument/2006/relationships/slide" Target="slides/slide123.xml"/><Relationship Id="rId127" Type="http://schemas.openxmlformats.org/officeDocument/2006/relationships/slide" Target="slides/slide122.xml"/><Relationship Id="rId126" Type="http://schemas.openxmlformats.org/officeDocument/2006/relationships/slide" Target="slides/slide121.xml"/><Relationship Id="rId26" Type="http://schemas.openxmlformats.org/officeDocument/2006/relationships/slide" Target="slides/slide21.xml"/><Relationship Id="rId121" Type="http://schemas.openxmlformats.org/officeDocument/2006/relationships/slide" Target="slides/slide116.xml"/><Relationship Id="rId25" Type="http://schemas.openxmlformats.org/officeDocument/2006/relationships/slide" Target="slides/slide20.xml"/><Relationship Id="rId120" Type="http://schemas.openxmlformats.org/officeDocument/2006/relationships/slide" Target="slides/slide115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125" Type="http://schemas.openxmlformats.org/officeDocument/2006/relationships/slide" Target="slides/slide120.xml"/><Relationship Id="rId29" Type="http://schemas.openxmlformats.org/officeDocument/2006/relationships/slide" Target="slides/slide24.xml"/><Relationship Id="rId124" Type="http://schemas.openxmlformats.org/officeDocument/2006/relationships/slide" Target="slides/slide119.xml"/><Relationship Id="rId123" Type="http://schemas.openxmlformats.org/officeDocument/2006/relationships/slide" Target="slides/slide118.xml"/><Relationship Id="rId122" Type="http://schemas.openxmlformats.org/officeDocument/2006/relationships/slide" Target="slides/slide117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slide" Target="slides/slide113.xml"/><Relationship Id="rId117" Type="http://schemas.openxmlformats.org/officeDocument/2006/relationships/slide" Target="slides/slide112.xml"/><Relationship Id="rId116" Type="http://schemas.openxmlformats.org/officeDocument/2006/relationships/slide" Target="slides/slide111.xml"/><Relationship Id="rId115" Type="http://schemas.openxmlformats.org/officeDocument/2006/relationships/slide" Target="slides/slide110.xml"/><Relationship Id="rId119" Type="http://schemas.openxmlformats.org/officeDocument/2006/relationships/slide" Target="slides/slide114.xml"/><Relationship Id="rId15" Type="http://schemas.openxmlformats.org/officeDocument/2006/relationships/slide" Target="slides/slide10.xml"/><Relationship Id="rId110" Type="http://schemas.openxmlformats.org/officeDocument/2006/relationships/slide" Target="slides/slide105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slide" Target="slides/slide109.xml"/><Relationship Id="rId18" Type="http://schemas.openxmlformats.org/officeDocument/2006/relationships/slide" Target="slides/slide13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1" Type="http://schemas.openxmlformats.org/officeDocument/2006/relationships/slide" Target="slides/slide136.xml"/><Relationship Id="rId140" Type="http://schemas.openxmlformats.org/officeDocument/2006/relationships/slide" Target="slides/slide135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139" Type="http://schemas.openxmlformats.org/officeDocument/2006/relationships/slide" Target="slides/slide134.xml"/><Relationship Id="rId138" Type="http://schemas.openxmlformats.org/officeDocument/2006/relationships/slide" Target="slides/slide133.xml"/><Relationship Id="rId137" Type="http://schemas.openxmlformats.org/officeDocument/2006/relationships/slide" Target="slides/slide132.xml"/><Relationship Id="rId132" Type="http://schemas.openxmlformats.org/officeDocument/2006/relationships/slide" Target="slides/slide127.xml"/><Relationship Id="rId131" Type="http://schemas.openxmlformats.org/officeDocument/2006/relationships/slide" Target="slides/slide126.xml"/><Relationship Id="rId130" Type="http://schemas.openxmlformats.org/officeDocument/2006/relationships/slide" Target="slides/slide125.xml"/><Relationship Id="rId136" Type="http://schemas.openxmlformats.org/officeDocument/2006/relationships/slide" Target="slides/slide131.xml"/><Relationship Id="rId135" Type="http://schemas.openxmlformats.org/officeDocument/2006/relationships/slide" Target="slides/slide130.xml"/><Relationship Id="rId134" Type="http://schemas.openxmlformats.org/officeDocument/2006/relationships/slide" Target="slides/slide129.xml"/><Relationship Id="rId133" Type="http://schemas.openxmlformats.org/officeDocument/2006/relationships/slide" Target="slides/slide128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4" name="Google Shape;144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0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7" name="Google Shape;687;p10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0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3" name="Google Shape;693;p10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0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9" name="Google Shape;699;p10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10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5" name="Google Shape;705;p10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0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1" name="Google Shape;711;p10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0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7" name="Google Shape;717;p10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10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3" name="Google Shape;723;p10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0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9" name="Google Shape;729;p10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5" name="Google Shape;735;p1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1" name="Google Shape;741;p1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0" name="Google Shape;150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1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8" name="Google Shape;748;p1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1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54" name="Google Shape;754;p1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0" name="Google Shape;760;p1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6" name="Google Shape;766;p1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1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72" name="Google Shape;772;p1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78" name="Google Shape;778;p1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4" name="Google Shape;784;p1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0" name="Google Shape;790;p1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6" name="Google Shape;796;p1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02" name="Google Shape;802;p1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6" name="Google Shape;156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3e35342aeb9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08" name="Google Shape;808;g3e35342aeb9_0_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4" name="Google Shape;814;p1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0" name="Google Shape;820;p1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6" name="Google Shape;826;p1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1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2" name="Google Shape;832;p1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1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8" name="Google Shape;838;p1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4" name="Google Shape;844;p1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1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0" name="Google Shape;850;p1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6" name="Google Shape;856;p1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1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2" name="Google Shape;862;p1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2" name="Google Shape;162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8" name="Google Shape;868;p1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4" name="Google Shape;874;p1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0" name="Google Shape;880;p1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6" name="Google Shape;886;p13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3f524f7380c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2" name="Google Shape;892;g3f524f7380c_0_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8" name="Google Shape;898;p1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1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4" name="Google Shape;904;p1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" name="Google Shape;168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0" name="Google Shape;180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6" name="Google Shape;186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2" name="Google Shape;192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" name="Google Shape;198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4" name="Google Shape;204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0" name="Google Shape;210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6" name="Google Shape;216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2" name="Google Shape;222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8" name="Google Shape;228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4" name="Google Shape;234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0" name="Google Shape;240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6" name="Google Shape;246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2" name="Google Shape;252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8" name="Google Shape;258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4" name="Google Shape;264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0" name="Google Shape;270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6" name="Google Shape;276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3" name="Google Shape;283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9" name="Google Shape;289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5" name="Google Shape;295;p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1" name="Google Shape;301;p3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7" name="Google Shape;307;p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3" name="Google Shape;313;p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9" name="Google Shape;319;p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5" name="Google Shape;325;p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1" name="Google Shape;331;p4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7" name="Google Shape;337;p4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3" name="Google Shape;343;p4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9" name="Google Shape;349;p4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5" name="Google Shape;355;p4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1" name="Google Shape;361;p4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f524f7380c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7" name="Google Shape;367;g3f524f7380c_0_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f524f7380c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3" name="Google Shape;373;g3f524f7380c_0_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9" name="Google Shape;379;p4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5" name="Google Shape;385;p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1" name="Google Shape;391;p5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7" name="Google Shape;397;p5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3" name="Google Shape;403;p5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9" name="Google Shape;409;p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6" name="Google Shape;416;p5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2" name="Google Shape;422;p5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8" name="Google Shape;428;p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4" name="Google Shape;434;p5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0" name="Google Shape;440;p5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6" name="Google Shape;446;p5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2" name="Google Shape;452;p6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8" name="Google Shape;458;p6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4" name="Google Shape;464;p6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0" name="Google Shape;470;p6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6" name="Google Shape;476;p6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3e35342aeb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2" name="Google Shape;482;g3e35342aeb9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8" name="Google Shape;488;p6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4" name="Google Shape;494;p6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0" name="Google Shape;500;p6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" name="Google Shape;126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6" name="Google Shape;506;p7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2" name="Google Shape;512;p7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8" name="Google Shape;518;p7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4" name="Google Shape;524;p7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0" name="Google Shape;530;p7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6" name="Google Shape;536;p7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2" name="Google Shape;542;p7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7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8" name="Google Shape;548;p7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4" name="Google Shape;554;p8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0" name="Google Shape;560;p8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2" name="Google Shape;132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8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7" name="Google Shape;567;p8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8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3" name="Google Shape;573;p8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9" name="Google Shape;579;p8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5" name="Google Shape;585;p8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8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91" name="Google Shape;591;p8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8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97" name="Google Shape;597;p8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8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3" name="Google Shape;603;p8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8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9" name="Google Shape;609;p8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9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5" name="Google Shape;615;p9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1" name="Google Shape;621;p9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" name="Google Shape;138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9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7" name="Google Shape;627;p9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9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3" name="Google Shape;633;p9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9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9" name="Google Shape;639;p9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9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5" name="Google Shape;645;p9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9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1" name="Google Shape;651;p9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7" name="Google Shape;657;p9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9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3" name="Google Shape;663;p9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9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9" name="Google Shape;669;p9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10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5" name="Google Shape;675;p10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0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1" name="Google Shape;681;p10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5.xml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0.xml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2.xml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3.xml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4.xml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5.xml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6.xml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7.xml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8.xml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9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0.xml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1.xml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2.xml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3.xml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4.xml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5.xml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6.xml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7.xml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8.xml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9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0.xml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1.xml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2.xml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3.xml"/></Relationships>
</file>

<file path=ppt/slides/_rels/slide1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4.xml"/></Relationships>
</file>

<file path=ppt/slides/_rels/slide1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5.xml"/></Relationships>
</file>

<file path=ppt/slides/_rels/slide1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6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title"/>
          </p:nvPr>
        </p:nvSpPr>
        <p:spPr>
          <a:xfrm>
            <a:off x="457200" y="245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455"/>
              <a:buNone/>
            </a:pPr>
            <a:r>
              <a:rPr lang="en-US"/>
              <a:t>Make a copy or download so you can edit for your chapter.</a:t>
            </a:r>
            <a:br>
              <a:rPr lang="en-US"/>
            </a:br>
            <a:br>
              <a:rPr lang="en-US"/>
            </a:br>
            <a:r>
              <a:rPr lang="en-US"/>
              <a:t>Please delete any slides for activities you did not complete.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5: List of at least 5 potential sponsors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147" name="Google Shape;147;p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1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91: FBLA chapter featured on a form of media the chapter doesn’t run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690" name="Google Shape;690;p1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13"/>
          <p:cNvSpPr txBox="1"/>
          <p:nvPr>
            <p:ph type="title"/>
          </p:nvPr>
        </p:nvSpPr>
        <p:spPr>
          <a:xfrm>
            <a:off x="195000" y="289475"/>
            <a:ext cx="8754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92: Adviser participation in District Grading Day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200"/>
          </a:p>
        </p:txBody>
      </p:sp>
      <p:sp>
        <p:nvSpPr>
          <p:cNvPr id="696" name="Google Shape;696;p1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1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93: Adviser is a member in a CTE organization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702" name="Google Shape;702;p1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94: FBLA connected lesson plan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708" name="Google Shape;708;p1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95: SLC award submission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15</a:t>
            </a:r>
            <a:endParaRPr sz="3200"/>
          </a:p>
        </p:txBody>
      </p:sp>
      <p:sp>
        <p:nvSpPr>
          <p:cNvPr id="714" name="Google Shape;714;p1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96: Colorado FBLA scholarship submission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720" name="Google Shape;720;p1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97: CBAM scholarship submission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726" name="Google Shape;726;p1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98: Awards received at 2026 SLC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30</a:t>
            </a:r>
            <a:endParaRPr sz="3200"/>
          </a:p>
        </p:txBody>
      </p:sp>
      <p:sp>
        <p:nvSpPr>
          <p:cNvPr id="732" name="Google Shape;732;p1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99: Champion Chapter: CTE Celebration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738" name="Google Shape;738;p1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95959"/>
        </a:solidFill>
      </p:bgPr>
    </p:bg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2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2026 - 2027 </a:t>
            </a:r>
            <a:br>
              <a:rPr lang="en-US">
                <a:solidFill>
                  <a:schemeClr val="lt1"/>
                </a:solidFill>
              </a:rPr>
            </a:br>
            <a:r>
              <a:rPr lang="en-US">
                <a:solidFill>
                  <a:schemeClr val="lt1"/>
                </a:solidFill>
              </a:rPr>
              <a:t>Peak Awards Submission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44" name="Google Shape;744;p121"/>
          <p:cNvSpPr txBox="1"/>
          <p:nvPr>
            <p:ph idx="1" type="subTitle"/>
          </p:nvPr>
        </p:nvSpPr>
        <p:spPr>
          <a:xfrm>
            <a:off x="1371600" y="3886200"/>
            <a:ext cx="6553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solidFill>
                  <a:schemeClr val="lt1"/>
                </a:solidFill>
              </a:rPr>
              <a:t>National &amp; State Programs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solidFill>
                  <a:schemeClr val="lt1"/>
                </a:solidFill>
              </a:rPr>
              <a:t>Must be completed by the Peak Awards submission deadline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745" name="Google Shape;745;p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0" y="5057116"/>
            <a:ext cx="2743200" cy="2119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US" sz="3600"/>
              <a:t>Task 6: Communication channel between officers and members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50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153" name="Google Shape;153;p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22"/>
          <p:cNvSpPr txBox="1"/>
          <p:nvPr>
            <p:ph type="title"/>
          </p:nvPr>
        </p:nvSpPr>
        <p:spPr>
          <a:xfrm>
            <a:off x="362400" y="274650"/>
            <a:ext cx="8419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100: Chapter member completes a BAA level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20</a:t>
            </a:r>
            <a:endParaRPr sz="3200"/>
          </a:p>
        </p:txBody>
      </p:sp>
      <p:sp>
        <p:nvSpPr>
          <p:cNvPr id="751" name="Google Shape;751;p1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101: Register for the “Do What You Love to End Alz” Campaign and raise at least $100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757" name="Google Shape;757;p1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102: Chapter enrolls in Lead4Change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763" name="Google Shape;763;p1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103: Stock Market Game participation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769" name="Google Shape;769;p1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1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2800"/>
              <a:t>Task 104: Application to National FBLA scholarship</a:t>
            </a:r>
            <a:endParaRPr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2800"/>
          </a:p>
        </p:txBody>
      </p:sp>
      <p:sp>
        <p:nvSpPr>
          <p:cNvPr id="775" name="Google Shape;775;p1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1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105: Participate in Knowledge Matters VBC or PFC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781" name="Google Shape;781;p1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000"/>
              <a:t>Task 106: Attend National Fall Leadership Conference or Colorado Fall Leadership Conference</a:t>
            </a:r>
            <a:endParaRPr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15</a:t>
            </a:r>
            <a:endParaRPr sz="3000"/>
          </a:p>
        </p:txBody>
      </p:sp>
      <p:sp>
        <p:nvSpPr>
          <p:cNvPr id="787" name="Google Shape;787;p12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107: Review Financial Literacy Toolkit and participate in campaign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793" name="Google Shape;793;p1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1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108: Invite middle school graduates to meeting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799" name="Google Shape;799;p13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1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109: At least 1 member and 1 adviser attended the 2026 NLC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805" name="Google Shape;805;p13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US" sz="3600"/>
              <a:t>Task 7: Chapter t-shirt design (must comply with brand guidelines)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50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159" name="Google Shape;159;p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110: Conduct survey of members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200"/>
          </a:p>
        </p:txBody>
      </p:sp>
      <p:sp>
        <p:nvSpPr>
          <p:cNvPr id="811" name="Google Shape;811;p132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111: Donate at least $50 to National Scholarship Fund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200"/>
          </a:p>
        </p:txBody>
      </p:sp>
      <p:sp>
        <p:nvSpPr>
          <p:cNvPr id="817" name="Google Shape;817;p13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112: Participate in LifeSmarts Challenge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823" name="Google Shape;823;p13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113: Attended 2026 SLC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829" name="Google Shape;829;p13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1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114: Recruit a judge or workshop presenter for the 2027 SLC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20</a:t>
            </a:r>
            <a:endParaRPr sz="3200"/>
          </a:p>
        </p:txBody>
      </p:sp>
      <p:sp>
        <p:nvSpPr>
          <p:cNvPr id="835" name="Google Shape;835;p13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115: Student participation in Job Shadow or Career Fair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841" name="Google Shape;841;p13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116: Other Chapter Professional Development activities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847" name="Google Shape;847;p13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1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117: Member applies to Colorado Selection Committee or as a State Officer Candidate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853" name="Google Shape;853;p13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118: End of Year Banquet from year prior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859" name="Google Shape;859;p14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1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119: Other Chapter Social Activities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865" name="Google Shape;865;p14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8: Informal meet-and-greet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165" name="Google Shape;165;p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120: Collaboration with another CTSO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871" name="Google Shape;871;p14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121: Collaborate with another Colorado FBLA high school chapter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877" name="Google Shape;877;p14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122: Contribute at least $25 to Alzheimer’s Association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883" name="Google Shape;883;p14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123: Contribute at least $25 to Colorado Relief Fund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889" name="Google Shape;889;p14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1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124: Contribute at least $25 to Colorado FBLA Scholarship Fund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895" name="Google Shape;895;p14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125: Business sponsorship to CO FBLA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901" name="Google Shape;901;p14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126: Champion Chapter – Champion + submission (from 2026)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907" name="Google Shape;907;p14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9: Letter to invite guest speakers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171" name="Google Shape;171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US" sz="3600"/>
              <a:t>Task 10: Project plan for chapter recruitment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50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177" name="Google Shape;177;p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11: Chapter budget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183" name="Google Shape;183;p2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12: First FBLA meeting of the year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189" name="Google Shape;189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"/>
          <p:cNvSpPr txBox="1"/>
          <p:nvPr>
            <p:ph type="title"/>
          </p:nvPr>
        </p:nvSpPr>
        <p:spPr>
          <a:xfrm>
            <a:off x="270650" y="274650"/>
            <a:ext cx="8739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US" sz="3600"/>
              <a:t>Task 13: Printed FBLA calendar for each member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50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195" name="Google Shape;195;p3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14: Proof of membership change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201" name="Google Shape;201;p3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0" y="5057116"/>
            <a:ext cx="2743200" cy="211974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2026-2027</a:t>
            </a:r>
            <a:br>
              <a:rPr lang="en-US"/>
            </a:br>
            <a:r>
              <a:rPr lang="en-US"/>
              <a:t>Peak Awards Submission Instructions</a:t>
            </a:r>
            <a:endParaRPr/>
          </a:p>
        </p:txBody>
      </p:sp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457200" y="1600200"/>
            <a:ext cx="8111766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Each item in the Peak Award scoresheet has a corresponding task number. Insert documentation on each slide that corresponds with the scoresheet item.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If not completing a particular item, the slide can be deleted. Instruction slides can also be deleted before submission.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If additional slides are needed, duplicate the slide (making sure the task number in the heading stays the same).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The background can be changed (adding color, etc.), but only the content will be graded.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Submit the completed scoresheet and the slides using the online submission link. </a:t>
            </a:r>
            <a:r>
              <a:rPr b="1" lang="en-US"/>
              <a:t>Scoresheet must remain in Excel or Google Sheet format.</a:t>
            </a:r>
            <a:endParaRPr b="1"/>
          </a:p>
          <a:p>
            <a:pPr indent="-342900" lvl="0" marL="342900" rtl="0" algn="l">
              <a:lnSpc>
                <a:spcPct val="100000"/>
              </a:lnSpc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Make sure sharing options are turned on if sharing via Google. </a:t>
            </a:r>
            <a:r>
              <a:rPr lang="en-US" u="sng">
                <a:solidFill>
                  <a:srgbClr val="FF0000"/>
                </a:solidFill>
              </a:rPr>
              <a:t>Peak Awards that are not viewable cannot be graded.</a:t>
            </a:r>
            <a:endParaRPr u="sng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15: Reward your top recruiter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207" name="Google Shape;207;p3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16: Official FBLA Ceremony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213" name="Google Shape;213;p3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17: Recite the FBLA Creed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219" name="Google Shape;219;p3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18: Chapter social media plan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225" name="Google Shape;225;p3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19: Adviser is a CBAM Board member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231" name="Google Shape;231;p3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US" sz="3600"/>
              <a:t>Task 20: Adviser is a National/Colorado FBLA Board Member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50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237" name="Google Shape;237;p3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US" sz="3600"/>
              <a:t>Task 21: Adviser is a board member from other CTE organization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50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243" name="Google Shape;243;p3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US" sz="3600"/>
              <a:t>Task 22: Chapter member is a Colorado FBLA State Officer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5000"/>
              <a:buFont typeface="Calibri"/>
              <a:buNone/>
            </a:pPr>
            <a:r>
              <a:rPr lang="en-US" sz="1600"/>
              <a:t>Max points: 20</a:t>
            </a:r>
            <a:endParaRPr sz="3600"/>
          </a:p>
        </p:txBody>
      </p:sp>
      <p:sp>
        <p:nvSpPr>
          <p:cNvPr id="249" name="Google Shape;249;p3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US" sz="3600"/>
              <a:t>Task 23: Colorado FBLA Alzheimer’s Freeze Challenge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50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255" name="Google Shape;255;p4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24: Adviser attends 2026 CACTE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261" name="Google Shape;261;p4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Image result for example" id="101" name="Google Shape;101;p1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example" id="102" name="Google Shape;102;p15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776" y="160338"/>
            <a:ext cx="8147954" cy="6358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25: Adviser attends 2026 CBAM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267" name="Google Shape;267;p4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26: Champion Chapter – Summer Starter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273" name="Google Shape;273;p4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4"/>
          <p:cNvSpPr txBox="1"/>
          <p:nvPr>
            <p:ph type="ctrTitle"/>
          </p:nvPr>
        </p:nvSpPr>
        <p:spPr>
          <a:xfrm>
            <a:off x="685800" y="17156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2026 - 2027 </a:t>
            </a:r>
            <a:br>
              <a:rPr lang="en-US"/>
            </a:br>
            <a:r>
              <a:rPr lang="en-US"/>
              <a:t>Peak Awards Submission</a:t>
            </a:r>
            <a:endParaRPr/>
          </a:p>
        </p:txBody>
      </p:sp>
      <p:sp>
        <p:nvSpPr>
          <p:cNvPr id="279" name="Google Shape;279;p44"/>
          <p:cNvSpPr txBox="1"/>
          <p:nvPr>
            <p:ph idx="1" type="subTitle"/>
          </p:nvPr>
        </p:nvSpPr>
        <p:spPr>
          <a:xfrm>
            <a:off x="1371600" y="34290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solidFill>
                  <a:schemeClr val="dk1"/>
                </a:solidFill>
              </a:rPr>
              <a:t>Membership Retention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solidFill>
                  <a:schemeClr val="dk1"/>
                </a:solidFill>
              </a:rPr>
              <a:t>Recommended to complete September 25 – November 5</a:t>
            </a:r>
            <a:endParaRPr/>
          </a:p>
        </p:txBody>
      </p:sp>
      <p:pic>
        <p:nvPicPr>
          <p:cNvPr id="280" name="Google Shape;28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0" y="5057116"/>
            <a:ext cx="2743200" cy="2119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27: Submit membership for 10 paid members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286" name="Google Shape;286;p4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28: Create informational flyer/social media post about chapter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292" name="Google Shape;292;p4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29: Plan a “buddy” activity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298" name="Google Shape;298;p4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30: Organize a special outing for FBLA members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304" name="Google Shape;304;p4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31: Host an FBLA spirit day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310" name="Google Shape;310;p4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32: Guest speaker at chapter meeting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316" name="Google Shape;316;p5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33: Send a letter to a sponsor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322" name="Google Shape;322;p5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2026-2027</a:t>
            </a:r>
            <a:br>
              <a:rPr lang="en-US"/>
            </a:br>
            <a:r>
              <a:rPr lang="en-US"/>
              <a:t>Peak Awards Submission</a:t>
            </a:r>
            <a:endParaRPr/>
          </a:p>
        </p:txBody>
      </p:sp>
      <p:sp>
        <p:nvSpPr>
          <p:cNvPr id="109" name="Google Shape;109;p1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/>
              <a:t>Chapter Name Here</a:t>
            </a:r>
            <a:endParaRPr/>
          </a:p>
        </p:txBody>
      </p:sp>
      <p:pic>
        <p:nvPicPr>
          <p:cNvPr id="110" name="Google Shape;11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0" y="5057116"/>
            <a:ext cx="2743200" cy="2119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34: Plan a community service event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328" name="Google Shape;328;p5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35: Meet with your officers to review POW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334" name="Google Shape;334;p5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36: Review the Competitive Events Guidelines &amp; create sign-up sheet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340" name="Google Shape;340;p5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37: Host a “Bring a Friend” activity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346" name="Google Shape;346;p5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38: Plan a chapter fundraiser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352" name="Google Shape;352;p5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39: Set up a recruitment booth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358" name="Google Shape;358;p5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FF00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40: Participation in Colorado FBLA “First 30 Days” challenge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364" name="Google Shape;364;p5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41: Reviews Colorado FBLA Service Toolkit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370" name="Google Shape;370;p59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6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42: Actively use member point system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376" name="Google Shape;376;p60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43: Host an FBLA event for parents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382" name="Google Shape;382;p6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CB3E3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2026-2027</a:t>
            </a:r>
            <a:br>
              <a:rPr lang="en-US"/>
            </a:br>
            <a:r>
              <a:rPr lang="en-US"/>
              <a:t>Peak Awards Submission</a:t>
            </a:r>
            <a:endParaRPr/>
          </a:p>
        </p:txBody>
      </p:sp>
      <p:sp>
        <p:nvSpPr>
          <p:cNvPr id="116" name="Google Shape;116;p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solidFill>
                  <a:schemeClr val="dk1"/>
                </a:solidFill>
              </a:rPr>
              <a:t>Recruitment &amp; Chapter Kick Off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solidFill>
                  <a:schemeClr val="dk1"/>
                </a:solidFill>
              </a:rPr>
              <a:t>Recommended to complete August 1 – September 24</a:t>
            </a:r>
            <a:endParaRPr/>
          </a:p>
        </p:txBody>
      </p:sp>
      <p:pic>
        <p:nvPicPr>
          <p:cNvPr id="117" name="Google Shape;11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0" y="5057116"/>
            <a:ext cx="2743200" cy="2119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44: Submit a T-Shirt and/or Pin Design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15</a:t>
            </a:r>
            <a:endParaRPr sz="3600"/>
          </a:p>
        </p:txBody>
      </p:sp>
      <p:sp>
        <p:nvSpPr>
          <p:cNvPr id="388" name="Google Shape;388;p6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6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45: Active social media account following Colorado FBLA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394" name="Google Shape;394;p6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46: Other chapter Public Relations activities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15</a:t>
            </a:r>
            <a:endParaRPr sz="3600"/>
          </a:p>
        </p:txBody>
      </p:sp>
      <p:sp>
        <p:nvSpPr>
          <p:cNvPr id="400" name="Google Shape;400;p6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47: Champion Chapter – Shaping Success submission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406" name="Google Shape;406;p6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A6BD"/>
        </a:solidFill>
      </p:bgPr>
    </p:bg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6"/>
          <p:cNvSpPr txBox="1"/>
          <p:nvPr>
            <p:ph type="ctrTitle"/>
          </p:nvPr>
        </p:nvSpPr>
        <p:spPr>
          <a:xfrm>
            <a:off x="685800" y="1789750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2026 - 2027</a:t>
            </a:r>
            <a:br>
              <a:rPr lang="en-US"/>
            </a:br>
            <a:r>
              <a:rPr lang="en-US"/>
              <a:t>Peak Awards Submission</a:t>
            </a:r>
            <a:endParaRPr/>
          </a:p>
        </p:txBody>
      </p:sp>
      <p:sp>
        <p:nvSpPr>
          <p:cNvPr id="412" name="Google Shape;412;p6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solidFill>
                  <a:schemeClr val="dk1"/>
                </a:solidFill>
              </a:rPr>
              <a:t>Service &amp; Engagement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solidFill>
                  <a:schemeClr val="dk1"/>
                </a:solidFill>
              </a:rPr>
              <a:t>Recommended to complete November 6 – January 7</a:t>
            </a:r>
            <a:endParaRPr/>
          </a:p>
        </p:txBody>
      </p:sp>
      <p:pic>
        <p:nvPicPr>
          <p:cNvPr id="413" name="Google Shape;413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0" y="5057116"/>
            <a:ext cx="2743200" cy="2119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6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48: National Entrepreneurship Month activity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419" name="Google Shape;419;p6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8"/>
          <p:cNvSpPr txBox="1"/>
          <p:nvPr>
            <p:ph type="title"/>
          </p:nvPr>
        </p:nvSpPr>
        <p:spPr>
          <a:xfrm>
            <a:off x="107725" y="274650"/>
            <a:ext cx="8916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49: Thank You cards to group of your choice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425" name="Google Shape;425;p6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50: Lead a community service event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431" name="Google Shape;431;p6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51: 10 hours of community service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437" name="Google Shape;437;p7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7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52: Tour a local business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443" name="Google Shape;443;p7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1: Completed Program of Work</a:t>
            </a:r>
            <a:endParaRPr sz="36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1600"/>
          </a:p>
        </p:txBody>
      </p:sp>
      <p:sp>
        <p:nvSpPr>
          <p:cNvPr id="123" name="Google Shape;123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7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53: Host a competitive events study/prep event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449" name="Google Shape;449;p7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54: Participate in a critical needs drive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455" name="Google Shape;455;p7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7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55: Activity with an FBLA middle school chapter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461" name="Google Shape;461;p7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7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56: Review POW with chapter officers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467" name="Google Shape;467;p7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57: Thank you to sponsors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473" name="Google Shape;473;p7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7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58: Teacher/Staff Appreciation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479" name="Google Shape;479;p7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7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59: Student volunteer to assist chapter adviser with chapter management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485" name="Google Shape;485;p78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7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60: Purple day for Alzheimer’s Awareness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491" name="Google Shape;491;p7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8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61: Submit to Service Sunday form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20</a:t>
            </a:r>
            <a:endParaRPr sz="3600"/>
          </a:p>
        </p:txBody>
      </p:sp>
      <p:sp>
        <p:nvSpPr>
          <p:cNvPr id="497" name="Google Shape;497;p8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8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62: Submit article to CO FBLA Today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15</a:t>
            </a:r>
            <a:endParaRPr sz="3600"/>
          </a:p>
        </p:txBody>
      </p:sp>
      <p:sp>
        <p:nvSpPr>
          <p:cNvPr id="503" name="Google Shape;503;p8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US" sz="3600"/>
              <a:t>Task 2: Elect chapter officers and hold training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50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129" name="Google Shape;129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8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63: Activity with a Colorado Collegiate FBLA chapter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509" name="Google Shape;509;p8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8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64: Attend Monthly Membership Meeting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80</a:t>
            </a:r>
            <a:endParaRPr sz="3600"/>
          </a:p>
        </p:txBody>
      </p:sp>
      <p:sp>
        <p:nvSpPr>
          <p:cNvPr id="515" name="Google Shape;515;p8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8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65: FBLA night at a Colorado sports team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20</a:t>
            </a:r>
            <a:endParaRPr sz="3600"/>
          </a:p>
        </p:txBody>
      </p:sp>
      <p:sp>
        <p:nvSpPr>
          <p:cNvPr id="521" name="Google Shape;521;p8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8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66: Recruit a new chapter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20</a:t>
            </a:r>
            <a:endParaRPr sz="3600"/>
          </a:p>
        </p:txBody>
      </p:sp>
      <p:sp>
        <p:nvSpPr>
          <p:cNvPr id="527" name="Google Shape;527;p8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8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67: Chapter post to social media with Colorado FBLA tagged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533" name="Google Shape;533;p8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8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68: Chapter website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539" name="Google Shape;539;p8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8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69: Submission to Peak Leaderboard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545" name="Google Shape;545;p8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8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70: Other Membership Activities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15</a:t>
            </a:r>
            <a:endParaRPr sz="3600"/>
          </a:p>
        </p:txBody>
      </p:sp>
      <p:sp>
        <p:nvSpPr>
          <p:cNvPr id="551" name="Google Shape;551;p8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9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71: Champion Chapter – Service Season submission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557" name="Google Shape;557;p9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2026 - 2027</a:t>
            </a:r>
            <a:br>
              <a:rPr lang="en-US"/>
            </a:br>
            <a:r>
              <a:rPr lang="en-US"/>
              <a:t>Peak Awards Submission</a:t>
            </a:r>
            <a:endParaRPr/>
          </a:p>
        </p:txBody>
      </p:sp>
      <p:sp>
        <p:nvSpPr>
          <p:cNvPr id="563" name="Google Shape;563;p9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>
                <a:solidFill>
                  <a:schemeClr val="dk1"/>
                </a:solidFill>
              </a:rPr>
              <a:t>Chapter Excellence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solidFill>
                  <a:schemeClr val="dk1"/>
                </a:solidFill>
              </a:rPr>
              <a:t>Recommended to complete January 1 – March 4</a:t>
            </a:r>
            <a:endParaRPr/>
          </a:p>
        </p:txBody>
      </p:sp>
      <p:pic>
        <p:nvPicPr>
          <p:cNvPr id="564" name="Google Shape;564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0" y="5057116"/>
            <a:ext cx="2743200" cy="2119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3: Community service committee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135" name="Google Shape;135;p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9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72: Review FBLA Week Toolkit and plan at least two events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570" name="Google Shape;570;p9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9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73: Visual item posted to demonstrate importance of CTE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576" name="Google Shape;576;p9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9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74: FBLA Week Proclamation or Letter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582" name="Google Shape;582;p9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75: Deliver report about a chapter community service project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588" name="Google Shape;588;p9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9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76: Watch National President’s Forum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594" name="Google Shape;594;p9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9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77: Plan a social event during FBLA Week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200"/>
          </a:p>
        </p:txBody>
      </p:sp>
      <p:sp>
        <p:nvSpPr>
          <p:cNvPr id="600" name="Google Shape;600;p9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9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78: Share an FBLA story on Instagram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606" name="Google Shape;606;p9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9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79: National FBLA Week Goosechase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200"/>
          </a:p>
        </p:txBody>
      </p:sp>
      <p:sp>
        <p:nvSpPr>
          <p:cNvPr id="612" name="Google Shape;612;p9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0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80: School Board presentation about CTE and FBLA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618" name="Google Shape;618;p10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0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81: </a:t>
            </a:r>
            <a:r>
              <a:rPr lang="en-US" sz="3600"/>
              <a:t>Wear pink/red to show love for FBLA and create video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624" name="Google Shape;624;p10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/>
          <p:nvPr>
            <p:ph type="title"/>
          </p:nvPr>
        </p:nvSpPr>
        <p:spPr>
          <a:xfrm>
            <a:off x="158100" y="274650"/>
            <a:ext cx="8827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US" sz="3600"/>
              <a:t>Task 4: Cards/emails to members over the summer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5000"/>
              <a:buFont typeface="Calibri"/>
              <a:buNone/>
            </a:pPr>
            <a:r>
              <a:rPr lang="en-US" sz="1600"/>
              <a:t>Max points: 2</a:t>
            </a:r>
            <a:endParaRPr sz="3600"/>
          </a:p>
        </p:txBody>
      </p:sp>
      <p:sp>
        <p:nvSpPr>
          <p:cNvPr id="141" name="Google Shape;141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0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82: Invite FBLA Collegiate member, FBLA alum, or business leader to meeting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200"/>
          </a:p>
        </p:txBody>
      </p:sp>
      <p:sp>
        <p:nvSpPr>
          <p:cNvPr id="630" name="Google Shape;630;p10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0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83: Request a state or national officer visit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636" name="Google Shape;636;p10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10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84: Participate in FBLA Week Social Media Challenge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2</a:t>
            </a:r>
            <a:endParaRPr sz="3200"/>
          </a:p>
        </p:txBody>
      </p:sp>
      <p:sp>
        <p:nvSpPr>
          <p:cNvPr id="642" name="Google Shape;642;p10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10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85: Chapter watches an episode of the Colorado FBLA Podcast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600"/>
          </a:p>
        </p:txBody>
      </p:sp>
      <p:sp>
        <p:nvSpPr>
          <p:cNvPr id="648" name="Google Shape;648;p10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0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86: Attend District Leadership Conference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10</a:t>
            </a:r>
            <a:endParaRPr sz="3200"/>
          </a:p>
        </p:txBody>
      </p:sp>
      <p:sp>
        <p:nvSpPr>
          <p:cNvPr id="654" name="Google Shape;654;p10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0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87: Recruit a judge or workshop presenter at your DLC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15</a:t>
            </a:r>
            <a:endParaRPr sz="3200"/>
          </a:p>
        </p:txBody>
      </p:sp>
      <p:sp>
        <p:nvSpPr>
          <p:cNvPr id="660" name="Google Shape;660;p10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0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88: Chapter member is a District Officer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15</a:t>
            </a:r>
            <a:endParaRPr sz="3200"/>
          </a:p>
        </p:txBody>
      </p:sp>
      <p:sp>
        <p:nvSpPr>
          <p:cNvPr id="666" name="Google Shape;666;p10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0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89: Chapter officer presents to business classes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672" name="Google Shape;672;p10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Task 89: Present competition materials to non-adviser adults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600"/>
          </a:p>
        </p:txBody>
      </p:sp>
      <p:sp>
        <p:nvSpPr>
          <p:cNvPr id="678" name="Google Shape;678;p1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200"/>
              <a:t>Task 90: FBLA members present competition materials to non-adviser adults</a:t>
            </a:r>
            <a:endParaRPr sz="3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1600"/>
              <a:t>Max points: 5</a:t>
            </a:r>
            <a:endParaRPr sz="3200"/>
          </a:p>
        </p:txBody>
      </p:sp>
      <p:sp>
        <p:nvSpPr>
          <p:cNvPr id="684" name="Google Shape;684;p1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200"/>
              <a:buChar char="•"/>
            </a:pPr>
            <a:r>
              <a:rPr lang="en-US">
                <a:solidFill>
                  <a:srgbClr val="BFBFBF"/>
                </a:solidFill>
              </a:rPr>
              <a:t>Insert documentation here – or delete slide if not completing this item</a:t>
            </a:r>
            <a:endParaRPr/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