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6rvZB4dgF4vj0vMWq+nUPQFW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315DBF-7619-4758-8063-D13E01DB9DB1}">
  <a:tblStyle styleId="{4D315DBF-7619-4758-8063-D13E01DB9DB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F4"/>
          </a:solidFill>
        </a:fill>
      </a:tcStyle>
    </a:wholeTbl>
    <a:band1H>
      <a:tcTxStyle/>
      <a:tcStyle>
        <a:tcBdr/>
        <a:fill>
          <a:solidFill>
            <a:srgbClr val="CBCF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F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AA"/>
              </a:buClr>
              <a:buSzPts val="2400"/>
              <a:buNone/>
              <a:defRPr sz="2400">
                <a:solidFill>
                  <a:srgbClr val="888CA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2000"/>
              <a:buNone/>
              <a:defRPr sz="2000">
                <a:solidFill>
                  <a:srgbClr val="888CA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800"/>
              <a:buNone/>
              <a:defRPr sz="1800">
                <a:solidFill>
                  <a:srgbClr val="888CA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AA"/>
              </a:buClr>
              <a:buSzPts val="1600"/>
              <a:buNone/>
              <a:defRPr sz="1600">
                <a:solidFill>
                  <a:srgbClr val="888CAA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fbl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loradofbla.org/adviser-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coloradofbla.org/adviser-resourc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oradofbla.org/competitions" TargetMode="Externa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bla-pbl.org/portfolio-items/lifesmarts-org-the-national-consumers-league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coloradofbla.org/high-school-programs" TargetMode="External"/><Relationship Id="rId12" Type="http://schemas.openxmlformats.org/officeDocument/2006/relationships/hyperlink" Target="https://knowledgematters.com/highschool/competitions/fbl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bla-pbl.org/divisions/fbla/fbla-membership/" TargetMode="External"/><Relationship Id="rId11" Type="http://schemas.openxmlformats.org/officeDocument/2006/relationships/hyperlink" Target="https://www.fbla-pbl.org/intuit-social-innovation-challenge/" TargetMode="External"/><Relationship Id="rId5" Type="http://schemas.openxmlformats.org/officeDocument/2006/relationships/hyperlink" Target="https://www.fbla-pbl.org/divisions/fbla-middle-level/education-programs/" TargetMode="External"/><Relationship Id="rId10" Type="http://schemas.openxmlformats.org/officeDocument/2006/relationships/hyperlink" Target="https://www.fbla-pbl.org/portfolio-items/stock-market-game/" TargetMode="External"/><Relationship Id="rId4" Type="http://schemas.openxmlformats.org/officeDocument/2006/relationships/hyperlink" Target="https://www.fbla-pbl.org/divisions/fbla/fbla-education/" TargetMode="External"/><Relationship Id="rId9" Type="http://schemas.openxmlformats.org/officeDocument/2006/relationships/hyperlink" Target="https://www.fbla-pbl.org/portfolio-items/lead4change-student-leadership-progra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oradofbla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olly.davis@cccs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oloradofbla.org/d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oradofbla.org/fbla-board-of-director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/>
          <p:nvPr/>
        </p:nvCxnSpPr>
        <p:spPr>
          <a:xfrm rot="10800000">
            <a:off x="4321168" y="4986338"/>
            <a:ext cx="0" cy="1900316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830380" y="275733"/>
            <a:ext cx="10230002" cy="28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274300" bIns="1828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ADVISER TRAINING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830380" y="3200118"/>
            <a:ext cx="6363952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Colorado FBLA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www.coloradofbla.org</a:t>
            </a: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78886" y="5834441"/>
            <a:ext cx="2378068" cy="38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27430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August 2023</a:t>
            </a:r>
            <a:endParaRPr/>
          </a:p>
        </p:txBody>
      </p:sp>
      <p:pic>
        <p:nvPicPr>
          <p:cNvPr id="93" name="Google Shape;93;p1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668" y="5562880"/>
            <a:ext cx="2702043" cy="6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830380" y="3074063"/>
            <a:ext cx="4694241" cy="102035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"/>
          <p:cNvCxnSpPr/>
          <p:nvPr/>
        </p:nvCxnSpPr>
        <p:spPr>
          <a:xfrm>
            <a:off x="860058" y="4986338"/>
            <a:ext cx="11331942" cy="0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10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10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225" name="Google Shape;225;p1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REGISTERING MEMBERS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2004361" y="2283806"/>
            <a:ext cx="694467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Brand new database – FBLA Connect</a:t>
            </a:r>
            <a:endParaRPr dirty="0"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</a:rPr>
              <a:t>c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onnect.fbla.org 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</a:rPr>
              <a:t>How To Guides posted at </a:t>
            </a:r>
            <a:r>
              <a:rPr lang="en-US" sz="2400" b="1" dirty="0">
                <a:solidFill>
                  <a:schemeClr val="lt1"/>
                </a:solidFill>
                <a:hlinkClick r:id="rId4"/>
              </a:rPr>
              <a:t>https://www.coloradofbla.org/adviser-resources</a:t>
            </a:r>
            <a:r>
              <a:rPr lang="en-US" sz="2400" b="1" dirty="0">
                <a:solidFill>
                  <a:schemeClr val="lt1"/>
                </a:solidFill>
              </a:rPr>
              <a:t> on the All Divisions page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11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1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239" name="Google Shape;239;p1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Membership Dues</a:t>
            </a:r>
            <a:endParaRPr/>
          </a:p>
        </p:txBody>
      </p:sp>
      <p:graphicFrame>
        <p:nvGraphicFramePr>
          <p:cNvPr id="246" name="Google Shape;246;p11"/>
          <p:cNvGraphicFramePr/>
          <p:nvPr/>
        </p:nvGraphicFramePr>
        <p:xfrm>
          <a:off x="1650363" y="3614669"/>
          <a:ext cx="9562300" cy="2194575"/>
        </p:xfrm>
        <a:graphic>
          <a:graphicData uri="http://schemas.openxmlformats.org/drawingml/2006/table">
            <a:tbl>
              <a:tblPr firstRow="1" bandRow="1">
                <a:noFill/>
                <a:tableStyleId>{4D315DBF-7619-4758-8063-D13E01DB9DB1}</a:tableStyleId>
              </a:tblPr>
              <a:tblGrid>
                <a:gridCol w="23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Middle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Collegiate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Dues Rate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$20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$20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 to National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$5 to Colorado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 to National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 to Colorado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 to National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$10 to Colorado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7" name="Google Shape;247;p11"/>
          <p:cNvSpPr txBox="1"/>
          <p:nvPr/>
        </p:nvSpPr>
        <p:spPr>
          <a:xfrm>
            <a:off x="1729058" y="2106825"/>
            <a:ext cx="91334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Dues are sent in one check to National FBLA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Deadline is December 1</a:t>
            </a:r>
            <a:r>
              <a:rPr lang="en-US" sz="2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participate in the District Leadership Conference (DLC)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12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12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2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257" name="Google Shape;257;p12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2"/>
          <p:cNvSpPr txBox="1"/>
          <p:nvPr/>
        </p:nvSpPr>
        <p:spPr>
          <a:xfrm>
            <a:off x="2593182" y="2758858"/>
            <a:ext cx="91056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Management</a:t>
            </a:r>
            <a:endParaRPr/>
          </a:p>
        </p:txBody>
      </p:sp>
      <p:sp>
        <p:nvSpPr>
          <p:cNvPr id="260" name="Google Shape;260;p12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13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13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267" name="Google Shape;267;p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1729021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1729049" y="1908475"/>
            <a:ext cx="61734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Planning Guide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tool to navigate throughout the year and utilize when building Program of Work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1800"/>
              <a:buFont typeface="Noto Sans Symbols"/>
              <a:buChar char="▪"/>
            </a:pPr>
            <a:r>
              <a:rPr lang="en-US" sz="1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https://www.coloradofbla.org/adviser-resources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Host regular meetings or have scheduled FBLA days in class to keep engagement and involvement high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an officer team and encourage them to plan and lead meetings</a:t>
            </a:r>
            <a:endParaRPr/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4375" y="1493303"/>
            <a:ext cx="3567275" cy="45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14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14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14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285" name="Google Shape;285;p14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4"/>
          <p:cNvSpPr txBox="1"/>
          <p:nvPr/>
        </p:nvSpPr>
        <p:spPr>
          <a:xfrm>
            <a:off x="3057526" y="2758858"/>
            <a:ext cx="86412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15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5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295" name="Google Shape;295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1729021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endParaRPr/>
          </a:p>
        </p:txBody>
      </p:sp>
      <p:graphicFrame>
        <p:nvGraphicFramePr>
          <p:cNvPr id="302" name="Google Shape;302;p15"/>
          <p:cNvGraphicFramePr/>
          <p:nvPr/>
        </p:nvGraphicFramePr>
        <p:xfrm>
          <a:off x="1826176" y="2030389"/>
          <a:ext cx="9036375" cy="3266735"/>
        </p:xfrm>
        <a:graphic>
          <a:graphicData uri="http://schemas.openxmlformats.org/drawingml/2006/table">
            <a:tbl>
              <a:tblPr firstRow="1" bandRow="1">
                <a:noFill/>
                <a:tableStyleId>{4D315DBF-7619-4758-8063-D13E01DB9DB1}</a:tableStyleId>
              </a:tblPr>
              <a:tblGrid>
                <a:gridCol w="301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Colorado Fall Leadership Conference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Fall Leadership Conference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October 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(Denver)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10-11 (Providence)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17-18 (Dallas)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Division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All three divisions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HS &amp; MS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Brief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workshops lead by State Officers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workshops and chapter planning in two National locations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16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6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309" name="Google Shape;309;p1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729021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CONFERENCES</a:t>
            </a:r>
            <a:endParaRPr/>
          </a:p>
        </p:txBody>
      </p:sp>
      <p:graphicFrame>
        <p:nvGraphicFramePr>
          <p:cNvPr id="316" name="Google Shape;316;p16"/>
          <p:cNvGraphicFramePr/>
          <p:nvPr/>
        </p:nvGraphicFramePr>
        <p:xfrm>
          <a:off x="1829051" y="2072511"/>
          <a:ext cx="9462250" cy="3815120"/>
        </p:xfrm>
        <a:graphic>
          <a:graphicData uri="http://schemas.openxmlformats.org/drawingml/2006/table">
            <a:tbl>
              <a:tblPr firstRow="1" bandRow="1">
                <a:noFill/>
                <a:tableStyleId>{4D315DBF-7619-4758-8063-D13E01DB9DB1}</a:tableStyleId>
              </a:tblPr>
              <a:tblGrid>
                <a:gridCol w="18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District Leadership Conference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Leadership Conference (MS)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Leadership Conference (HS)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Leadership Conference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January/February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(Various Locations)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March 13, 2024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(Brighton)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April 1-3, 2024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(Aurora)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29-July 2, 2024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Orlando, FL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Division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High School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Middle School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HS &amp; MS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Brief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round of competitive events with leadership workshops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Competitive events with leadership training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competitive events, leadership workshops, exhibitor fair, massive general session and officer selections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School competitive events, business tours, exhibitors, general sessions and officer elections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17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17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17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326" name="Google Shape;326;p17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7"/>
          <p:cNvSpPr txBox="1"/>
          <p:nvPr/>
        </p:nvSpPr>
        <p:spPr>
          <a:xfrm>
            <a:off x="2871788" y="2758858"/>
            <a:ext cx="88270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Competitive Events</a:t>
            </a: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18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18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336" name="Google Shape;336;p1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1729021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COMPETITIVE EVENTS</a:t>
            </a:r>
            <a:endParaRPr/>
          </a:p>
        </p:txBody>
      </p:sp>
      <p:pic>
        <p:nvPicPr>
          <p:cNvPr id="343" name="Google Shape;34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1088" y="1181501"/>
            <a:ext cx="7221947" cy="542210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8"/>
          <p:cNvSpPr txBox="1"/>
          <p:nvPr/>
        </p:nvSpPr>
        <p:spPr>
          <a:xfrm>
            <a:off x="1729062" y="2095909"/>
            <a:ext cx="2372025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1800"/>
              <a:buFont typeface="Noto Sans Symbols"/>
              <a:buChar char="▪"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Guidelines for each division will be coming from Nationals and posted to our website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1200"/>
              <a:buFont typeface="Noto Sans Symbols"/>
              <a:buChar char="▪"/>
            </a:pPr>
            <a:r>
              <a:rPr lang="en-US" sz="1200" b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https://www.coloradofbla.org/competitions</a:t>
            </a:r>
            <a:r>
              <a:rPr lang="en-US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19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0" name="Google Shape;350;p19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351" name="Google Shape;351;p1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9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1729058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COMPETITIVE EVENTS CATEGORIES</a:t>
            </a:r>
            <a:endParaRPr/>
          </a:p>
        </p:txBody>
      </p:sp>
      <p:sp>
        <p:nvSpPr>
          <p:cNvPr id="358" name="Google Shape;358;p19"/>
          <p:cNvSpPr txBox="1"/>
          <p:nvPr/>
        </p:nvSpPr>
        <p:spPr>
          <a:xfrm>
            <a:off x="1729058" y="1821690"/>
            <a:ext cx="863414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 Test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test typically of 100 questions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Production Test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parts: production test &amp; objective test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Event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Project, speech, or interview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Study/Role Play Event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parts: objective test and interactive role play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3500" b="0" i="0" u="none" strike="noStrike" cap="none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107" name="Google Shape;107;p2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2984863" y="2758858"/>
            <a:ext cx="90068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Google Shape;363;p20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4" name="Google Shape;364;p20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0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368" name="Google Shape;368;p20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0"/>
          <p:cNvSpPr txBox="1"/>
          <p:nvPr/>
        </p:nvSpPr>
        <p:spPr>
          <a:xfrm>
            <a:off x="2524248" y="2758858"/>
            <a:ext cx="91745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Educational Programs</a:t>
            </a: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21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p21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378" name="Google Shape;378;p2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1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1729057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EDUCATIONAL PROGRAMS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1729057" y="1821690"/>
            <a:ext cx="913349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Variety of programs to integrate into the classroom – learn more about these if you have the capacity</a:t>
            </a:r>
            <a:r>
              <a:rPr lang="en-US" sz="2400" b="1" dirty="0">
                <a:solidFill>
                  <a:schemeClr val="lt1"/>
                </a:solidFill>
              </a:rPr>
              <a:t> during your first year. If not, integrate them into your 2</a:t>
            </a:r>
            <a:r>
              <a:rPr lang="en-US" sz="2400" b="1" baseline="30000" dirty="0">
                <a:solidFill>
                  <a:schemeClr val="lt1"/>
                </a:solidFill>
              </a:rPr>
              <a:t>nd</a:t>
            </a:r>
            <a:r>
              <a:rPr lang="en-US" sz="2400" b="1" dirty="0">
                <a:solidFill>
                  <a:schemeClr val="lt1"/>
                </a:solidFill>
              </a:rPr>
              <a:t> year as an adviser.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Achievement Awards (HS)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 Awards (MS)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Champion Chapter (HS)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Peak Awards (Colorado)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LifeSmarts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Lead4Change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Stock Market Game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Intuit Social Innovation Challenge 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Business Challenge 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0" name="Google Shape;390;p22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22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392" name="Google Shape;392;p22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22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395" name="Google Shape;395;p22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22"/>
          <p:cNvSpPr txBox="1"/>
          <p:nvPr/>
        </p:nvSpPr>
        <p:spPr>
          <a:xfrm>
            <a:off x="3021806" y="2758858"/>
            <a:ext cx="8677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23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4" name="Google Shape;404;p23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405" name="Google Shape;405;p2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3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1729021" y="1628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3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412" name="Google Shape;412;p23"/>
          <p:cNvSpPr txBox="1"/>
          <p:nvPr/>
        </p:nvSpPr>
        <p:spPr>
          <a:xfrm>
            <a:off x="1729058" y="2121620"/>
            <a:ext cx="913349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Weekly Email from Molly/Colorado FBLA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Reach out to your District Board Representative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Utilize Kelli for general CTSO and classroom questions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out the </a:t>
            </a:r>
            <a:r>
              <a:rPr lang="en-US" sz="24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FBLA website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Molly Davis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24"/>
          <p:cNvCxnSpPr/>
          <p:nvPr/>
        </p:nvCxnSpPr>
        <p:spPr>
          <a:xfrm rot="10800000">
            <a:off x="4321168" y="4986338"/>
            <a:ext cx="0" cy="1900316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24"/>
          <p:cNvSpPr txBox="1">
            <a:spLocks noGrp="1"/>
          </p:cNvSpPr>
          <p:nvPr>
            <p:ph type="ctrTitle"/>
          </p:nvPr>
        </p:nvSpPr>
        <p:spPr>
          <a:xfrm>
            <a:off x="1830380" y="275733"/>
            <a:ext cx="10230002" cy="28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274300" bIns="1828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1830380" y="3200118"/>
            <a:ext cx="6363952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Contact Molly Davis, </a:t>
            </a:r>
            <a:r>
              <a:rPr lang="en-US" sz="3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molly.davis@</a:t>
            </a:r>
            <a:r>
              <a:rPr lang="en-US" sz="30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cccs</a:t>
            </a: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.edu</a:t>
            </a: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4"/>
          <p:cNvSpPr txBox="1"/>
          <p:nvPr/>
        </p:nvSpPr>
        <p:spPr>
          <a:xfrm>
            <a:off x="1378886" y="5834441"/>
            <a:ext cx="2378068" cy="38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27430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AUGUST 2023</a:t>
            </a:r>
            <a:endParaRPr/>
          </a:p>
        </p:txBody>
      </p:sp>
      <p:pic>
        <p:nvPicPr>
          <p:cNvPr id="422" name="Google Shape;422;p2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668" y="5562880"/>
            <a:ext cx="2702043" cy="6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4"/>
          <p:cNvSpPr/>
          <p:nvPr/>
        </p:nvSpPr>
        <p:spPr>
          <a:xfrm>
            <a:off x="1830380" y="3074063"/>
            <a:ext cx="4694241" cy="102035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24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24"/>
          <p:cNvCxnSpPr/>
          <p:nvPr/>
        </p:nvCxnSpPr>
        <p:spPr>
          <a:xfrm>
            <a:off x="860058" y="4986338"/>
            <a:ext cx="11331942" cy="0"/>
          </a:xfrm>
          <a:prstGeom prst="straightConnector1">
            <a:avLst/>
          </a:prstGeom>
          <a:noFill/>
          <a:ln w="25400" cap="flat" cmpd="sng">
            <a:solidFill>
              <a:srgbClr val="106C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6" name="Google Shape;426;p24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3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3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117" name="Google Shape;117;p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FBLA?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772445" y="2012677"/>
            <a:ext cx="1012330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CTSO—Career and Technical Student Organization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Colorado has 8 CTSOs total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all 8 are offered at every school</a:t>
            </a:r>
            <a:endParaRPr/>
          </a:p>
          <a:p>
            <a:pPr marL="457200" marR="0" lvl="1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FBLA stands for Future Business Leaders of America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Co-curricular = activities built into classroom instruction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can apply what they’re learning through competitive events and leadership opportunities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4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4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4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134" name="Google Shape;134;p4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4"/>
          <p:cNvSpPr txBox="1"/>
          <p:nvPr/>
        </p:nvSpPr>
        <p:spPr>
          <a:xfrm>
            <a:off x="2706256" y="2758858"/>
            <a:ext cx="90068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 Structure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5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5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144" name="Google Shape;144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 STRUCTURE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1729021" y="2108521"/>
            <a:ext cx="5781367" cy="9879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B22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Center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(National FBLA)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729021" y="3407401"/>
            <a:ext cx="2833678" cy="98797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6647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Association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(Colorado FBLA)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1729021" y="5000664"/>
            <a:ext cx="1840090" cy="849529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B6B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Local Chapter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(Your School)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2625676" y="2712720"/>
            <a:ext cx="353496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rgbClr val="6B6B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2072576" y="4249081"/>
            <a:ext cx="375648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rgbClr val="6B6B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8189315" y="2108521"/>
            <a:ext cx="3290254" cy="129888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B22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FBLA plans national conferences, updates competitive events, manages membership programs for MS, HS, Collegiate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8189315" y="3559801"/>
            <a:ext cx="3290254" cy="129888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6647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Colorado FBLA plans state conferences, promotes competitive events, provides customer service to local chapters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8189315" y="5045872"/>
            <a:ext cx="3290254" cy="129888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B6B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Advisers at the chapter level manage their school’s FBLA chapter, work with other schools in your district. Make your chapter as student-led as possible.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6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6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165" name="Google Shape;165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1729059" y="2130972"/>
            <a:ext cx="3313458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Currently 11 districts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district has a local conference for students to qualify to attend the state conference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1600"/>
              <a:buFont typeface="Noto Sans Symbols"/>
              <a:buChar char="▪"/>
            </a:pPr>
            <a:r>
              <a:rPr lang="en-US" sz="1600" b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https://www.coloradofbla.org/dlc</a:t>
            </a: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71" name="Google Shape;171;p6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COLORADO FBLA</a:t>
            </a:r>
            <a:endParaRPr/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t="2397" b="12301"/>
          <a:stretch/>
        </p:blipFill>
        <p:spPr>
          <a:xfrm>
            <a:off x="5228363" y="2072017"/>
            <a:ext cx="6233863" cy="411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7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7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180" name="Google Shape;180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ADVISERS</a:t>
            </a:r>
            <a:endParaRPr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4550" y="344726"/>
            <a:ext cx="4784576" cy="551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1632216" y="2350051"/>
            <a:ext cx="499940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the District Conference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Great resource for questions!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106CDF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https://www.coloradofbla.org/fbla-board-of-directors</a:t>
            </a: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D8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8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F4AB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8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AB1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4AB1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pic>
        <p:nvPicPr>
          <p:cNvPr id="195" name="Google Shape;195;p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6" y="6183857"/>
            <a:ext cx="476991" cy="4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729021" y="0"/>
            <a:ext cx="10462975" cy="148243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729021" y="1484064"/>
            <a:ext cx="10210159" cy="309282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862549" y="1484064"/>
            <a:ext cx="1329451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106C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376913" y="445695"/>
            <a:ext cx="8914373" cy="10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CONTACTS</a:t>
            </a:r>
            <a:endParaRPr/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404" y="2362235"/>
            <a:ext cx="1938635" cy="301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9810" y="2362235"/>
            <a:ext cx="2013506" cy="304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2087" y="2395805"/>
            <a:ext cx="2013506" cy="29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4364" y="2362235"/>
            <a:ext cx="2071582" cy="299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9"/>
          <p:cNvCxnSpPr/>
          <p:nvPr/>
        </p:nvCxnSpPr>
        <p:spPr>
          <a:xfrm rot="10800000">
            <a:off x="860058" y="-14327"/>
            <a:ext cx="0" cy="6886654"/>
          </a:xfrm>
          <a:prstGeom prst="straightConnector1">
            <a:avLst/>
          </a:prstGeom>
          <a:noFill/>
          <a:ln w="25400" cap="flat" cmpd="sng">
            <a:solidFill>
              <a:srgbClr val="1B52B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9"/>
          <p:cNvSpPr txBox="1"/>
          <p:nvPr/>
        </p:nvSpPr>
        <p:spPr>
          <a:xfrm rot="-5400000">
            <a:off x="-834410" y="4841603"/>
            <a:ext cx="2528878" cy="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Future Business Leaders of America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1" y="238788"/>
            <a:ext cx="828804" cy="4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BD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>
                <a:solidFill>
                  <a:srgbClr val="1B52BD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3500">
              <a:solidFill>
                <a:srgbClr val="1B52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229" y="6183857"/>
            <a:ext cx="476988" cy="42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9"/>
          <p:cNvGrpSpPr/>
          <p:nvPr/>
        </p:nvGrpSpPr>
        <p:grpSpPr>
          <a:xfrm>
            <a:off x="2524248" y="2305044"/>
            <a:ext cx="7919505" cy="1894665"/>
            <a:chOff x="1558578" y="2729202"/>
            <a:chExt cx="6647873" cy="1738626"/>
          </a:xfrm>
        </p:grpSpPr>
        <p:sp>
          <p:nvSpPr>
            <p:cNvPr id="215" name="Google Shape;215;p9"/>
            <p:cNvSpPr/>
            <p:nvPr/>
          </p:nvSpPr>
          <p:spPr>
            <a:xfrm>
              <a:off x="1558578" y="2729202"/>
              <a:ext cx="6417807" cy="1738626"/>
            </a:xfrm>
            <a:prstGeom prst="rect">
              <a:avLst/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rot="5400000">
              <a:off x="7739575" y="3483482"/>
              <a:ext cx="703685" cy="230066"/>
            </a:xfrm>
            <a:prstGeom prst="triangle">
              <a:avLst>
                <a:gd name="adj" fmla="val 52506"/>
              </a:avLst>
            </a:prstGeom>
            <a:solidFill>
              <a:srgbClr val="0A2D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9"/>
          <p:cNvSpPr txBox="1"/>
          <p:nvPr/>
        </p:nvSpPr>
        <p:spPr>
          <a:xfrm>
            <a:off x="3007518" y="2758858"/>
            <a:ext cx="86912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FBLA Membership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29774" y="238788"/>
            <a:ext cx="269474" cy="441696"/>
          </a:xfrm>
          <a:prstGeom prst="rect">
            <a:avLst/>
          </a:prstGeom>
          <a:solidFill>
            <a:srgbClr val="F4AB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92C7F"/>
      </a:dk1>
      <a:lt1>
        <a:srgbClr val="FFFFFF"/>
      </a:lt1>
      <a:dk2>
        <a:srgbClr val="F3AA1F"/>
      </a:dk2>
      <a:lt2>
        <a:srgbClr val="0F6BDE"/>
      </a:lt2>
      <a:accent1>
        <a:srgbClr val="1B52BD"/>
      </a:accent1>
      <a:accent2>
        <a:srgbClr val="F3AA1F"/>
      </a:accent2>
      <a:accent3>
        <a:srgbClr val="0F6BDE"/>
      </a:accent3>
      <a:accent4>
        <a:srgbClr val="072C7F"/>
      </a:accent4>
      <a:accent5>
        <a:srgbClr val="FFFFFF"/>
      </a:accent5>
      <a:accent6>
        <a:srgbClr val="8A8A8A"/>
      </a:accent6>
      <a:hlink>
        <a:srgbClr val="F3AA1F"/>
      </a:hlink>
      <a:folHlink>
        <a:srgbClr val="935A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Widescreen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Noto Sans Symbols</vt:lpstr>
      <vt:lpstr>Office Theme</vt:lpstr>
      <vt:lpstr>NEW ADVISER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ADVISER TRAINING</dc:title>
  <dc:creator>Kennedy, Dylan</dc:creator>
  <cp:lastModifiedBy>Davis, Molly</cp:lastModifiedBy>
  <cp:revision>1</cp:revision>
  <dcterms:created xsi:type="dcterms:W3CDTF">2022-07-20T21:34:39Z</dcterms:created>
  <dcterms:modified xsi:type="dcterms:W3CDTF">2023-08-30T15:41:30Z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0x01010032599B79FDB7B3439A9AB4C939D3DCD8</vt:lpwstr>
  </property>
  <property fmtid="{D5CDD505-2E9C-101B-9397-08002B2CF9AE}" pid="3" name="MediaServiceImageTags">
    <vt:lpwstr/>
  </property>
</Properties>
</file>