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</p:sldMasterIdLst>
  <p:notesMasterIdLst>
    <p:notesMasterId r:id="rId14"/>
  </p:notesMasterIdLst>
  <p:sldIdLst>
    <p:sldId id="256" r:id="rId2"/>
    <p:sldId id="275" r:id="rId3"/>
    <p:sldId id="260" r:id="rId4"/>
    <p:sldId id="259" r:id="rId5"/>
    <p:sldId id="263" r:id="rId6"/>
    <p:sldId id="273" r:id="rId7"/>
    <p:sldId id="296" r:id="rId8"/>
    <p:sldId id="257" r:id="rId9"/>
    <p:sldId id="264" r:id="rId10"/>
    <p:sldId id="270" r:id="rId11"/>
    <p:sldId id="294" r:id="rId12"/>
    <p:sldId id="295" r:id="rId13"/>
  </p:sldIdLst>
  <p:sldSz cx="9144000" cy="5143500" type="screen16x9"/>
  <p:notesSz cx="6858000" cy="9144000"/>
  <p:embeddedFontLst>
    <p:embeddedFont>
      <p:font typeface="Assistant Light" pitchFamily="2" charset="-79"/>
      <p:regular r:id="rId15"/>
      <p:bold r:id="rId16"/>
    </p:embeddedFont>
    <p:embeddedFont>
      <p:font typeface="Fira Sans Extra Condensed Medium" panose="020B0604020202020204" charset="0"/>
      <p:regular r:id="rId17"/>
      <p:bold r:id="rId18"/>
      <p:italic r:id="rId19"/>
      <p:boldItalic r:id="rId20"/>
    </p:embeddedFont>
    <p:embeddedFont>
      <p:font typeface="Nunito Sans" pitchFamily="2" charset="0"/>
      <p:regular r:id="rId21"/>
      <p:bold r:id="rId22"/>
      <p:italic r:id="rId23"/>
      <p:boldItalic r:id="rId24"/>
    </p:embeddedFont>
    <p:embeddedFont>
      <p:font typeface="Nunito Sans ExtraBold" pitchFamily="2" charset="0"/>
      <p:bold r:id="rId25"/>
      <p:boldItalic r:id="rId26"/>
    </p:embeddedFont>
    <p:embeddedFont>
      <p:font typeface="Pontano Sans" panose="020B0604020202020204" charset="0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760">
          <p15:clr>
            <a:srgbClr val="9AA0A6"/>
          </p15:clr>
        </p15:guide>
        <p15:guide id="2" pos="4215">
          <p15:clr>
            <a:srgbClr val="9AA0A6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1B00"/>
    <a:srgbClr val="855060"/>
    <a:srgbClr val="B16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307" y="82"/>
      </p:cViewPr>
      <p:guideLst>
        <p:guide pos="5760"/>
        <p:guide pos="4215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58d3b44f08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58d3b44f08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5465e7bc0b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5465e7bc0b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498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9627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5465e7bc0b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5465e7bc0b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5ef6e01a56_0_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5ef6e01a56_0_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5ef6e01a56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5ef6e01a56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58d3b44f08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58d3b44f08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5e4b937d39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5e4b937d39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e4b937d3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5e4b937d3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584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e4b937d3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5e4b937d3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58d3b44f08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58d3b44f08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089700" y="-20175"/>
            <a:ext cx="4094650" cy="5190575"/>
          </a:xfrm>
          <a:custGeom>
            <a:avLst/>
            <a:gdLst/>
            <a:ahLst/>
            <a:cxnLst/>
            <a:rect l="l" t="t" r="r" b="b"/>
            <a:pathLst>
              <a:path w="163786" h="207623" extrusionOk="0">
                <a:moveTo>
                  <a:pt x="0" y="0"/>
                </a:moveTo>
                <a:lnTo>
                  <a:pt x="26895" y="207623"/>
                </a:lnTo>
                <a:lnTo>
                  <a:pt x="163786" y="207623"/>
                </a:lnTo>
                <a:lnTo>
                  <a:pt x="163786" y="53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863802" y="1290175"/>
            <a:ext cx="36396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 Sans ExtraBold"/>
              <a:buNone/>
              <a:defRPr sz="30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1302" y="2757622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None/>
              <a:defRPr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551">
          <p15:clr>
            <a:srgbClr val="FA7B17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24">
    <p:bg>
      <p:bgPr>
        <a:noFill/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7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999400" y="3305175"/>
            <a:ext cx="519300" cy="449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/>
          <p:nvPr/>
        </p:nvSpPr>
        <p:spPr>
          <a:xfrm>
            <a:off x="5611575" y="3305175"/>
            <a:ext cx="519300" cy="449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1690650" y="1925050"/>
            <a:ext cx="519300" cy="449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4312350" y="1925050"/>
            <a:ext cx="519300" cy="449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6980125" y="1925050"/>
            <a:ext cx="519300" cy="449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8;p3"/>
          <p:cNvGrpSpPr/>
          <p:nvPr/>
        </p:nvGrpSpPr>
        <p:grpSpPr>
          <a:xfrm>
            <a:off x="-6586" y="-40475"/>
            <a:ext cx="9180576" cy="1384272"/>
            <a:chOff x="0" y="-40481"/>
            <a:chExt cx="9144000" cy="1384272"/>
          </a:xfrm>
        </p:grpSpPr>
        <p:sp>
          <p:nvSpPr>
            <p:cNvPr id="19" name="Google Shape;19;p3"/>
            <p:cNvSpPr/>
            <p:nvPr/>
          </p:nvSpPr>
          <p:spPr>
            <a:xfrm rot="10800000">
              <a:off x="1200" y="799890"/>
              <a:ext cx="9142800" cy="5439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0" y="-40481"/>
              <a:ext cx="9144000" cy="856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967738" y="2671150"/>
            <a:ext cx="19650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1152088" y="2340556"/>
            <a:ext cx="1596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2"/>
          </p:nvPr>
        </p:nvSpPr>
        <p:spPr>
          <a:xfrm>
            <a:off x="3589500" y="2671150"/>
            <a:ext cx="19650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ctrTitle" idx="3"/>
          </p:nvPr>
        </p:nvSpPr>
        <p:spPr>
          <a:xfrm>
            <a:off x="3773838" y="2340556"/>
            <a:ext cx="1596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4"/>
          </p:nvPr>
        </p:nvSpPr>
        <p:spPr>
          <a:xfrm>
            <a:off x="6264526" y="2671150"/>
            <a:ext cx="19650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ctrTitle" idx="5"/>
          </p:nvPr>
        </p:nvSpPr>
        <p:spPr>
          <a:xfrm>
            <a:off x="6448876" y="2340556"/>
            <a:ext cx="1596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6"/>
          </p:nvPr>
        </p:nvSpPr>
        <p:spPr>
          <a:xfrm>
            <a:off x="2271011" y="4031100"/>
            <a:ext cx="19650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 idx="7"/>
          </p:nvPr>
        </p:nvSpPr>
        <p:spPr>
          <a:xfrm>
            <a:off x="2455361" y="3700506"/>
            <a:ext cx="1596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8"/>
          </p:nvPr>
        </p:nvSpPr>
        <p:spPr>
          <a:xfrm>
            <a:off x="4892774" y="4031100"/>
            <a:ext cx="19650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 idx="9"/>
          </p:nvPr>
        </p:nvSpPr>
        <p:spPr>
          <a:xfrm>
            <a:off x="5077124" y="3700506"/>
            <a:ext cx="1596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ctrTitle" idx="13"/>
          </p:nvPr>
        </p:nvSpPr>
        <p:spPr>
          <a:xfrm>
            <a:off x="3080975" y="398750"/>
            <a:ext cx="29820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14" hasCustomPrompt="1"/>
          </p:nvPr>
        </p:nvSpPr>
        <p:spPr>
          <a:xfrm>
            <a:off x="1575838" y="2012475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15" hasCustomPrompt="1"/>
          </p:nvPr>
        </p:nvSpPr>
        <p:spPr>
          <a:xfrm>
            <a:off x="4197618" y="2012475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4" name="Google Shape;34;p3"/>
          <p:cNvSpPr txBox="1">
            <a:spLocks noGrp="1"/>
          </p:cNvSpPr>
          <p:nvPr>
            <p:ph type="title" idx="16" hasCustomPrompt="1"/>
          </p:nvPr>
        </p:nvSpPr>
        <p:spPr>
          <a:xfrm>
            <a:off x="6872626" y="2012475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5" name="Google Shape;35;p3"/>
          <p:cNvSpPr txBox="1">
            <a:spLocks noGrp="1"/>
          </p:cNvSpPr>
          <p:nvPr>
            <p:ph type="title" idx="17" hasCustomPrompt="1"/>
          </p:nvPr>
        </p:nvSpPr>
        <p:spPr>
          <a:xfrm>
            <a:off x="2879111" y="3386650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6" name="Google Shape;36;p3"/>
          <p:cNvSpPr txBox="1">
            <a:spLocks noGrp="1"/>
          </p:cNvSpPr>
          <p:nvPr>
            <p:ph type="title" idx="18" hasCustomPrompt="1"/>
          </p:nvPr>
        </p:nvSpPr>
        <p:spPr>
          <a:xfrm>
            <a:off x="5500879" y="3386650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">
  <p:cSld name="CUSTOM_12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 flipH="1">
            <a:off x="-447675" y="-42125"/>
            <a:ext cx="5743575" cy="5200650"/>
          </a:xfrm>
          <a:custGeom>
            <a:avLst/>
            <a:gdLst/>
            <a:ahLst/>
            <a:cxnLst/>
            <a:rect l="l" t="t" r="r" b="b"/>
            <a:pathLst>
              <a:path w="229743" h="208026" extrusionOk="0">
                <a:moveTo>
                  <a:pt x="62865" y="1524"/>
                </a:moveTo>
                <a:lnTo>
                  <a:pt x="0" y="208026"/>
                </a:lnTo>
                <a:lnTo>
                  <a:pt x="229743" y="208026"/>
                </a:lnTo>
                <a:lnTo>
                  <a:pt x="22974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44" name="Google Shape;44;p5"/>
          <p:cNvSpPr txBox="1">
            <a:spLocks noGrp="1"/>
          </p:cNvSpPr>
          <p:nvPr>
            <p:ph type="ctrTitle"/>
          </p:nvPr>
        </p:nvSpPr>
        <p:spPr>
          <a:xfrm>
            <a:off x="630625" y="1659512"/>
            <a:ext cx="3867300" cy="9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630625" y="2513488"/>
            <a:ext cx="33405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CUSTOM_24_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ctrTitle"/>
          </p:nvPr>
        </p:nvSpPr>
        <p:spPr>
          <a:xfrm>
            <a:off x="3080975" y="405336"/>
            <a:ext cx="29820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ctrTitle" idx="2"/>
          </p:nvPr>
        </p:nvSpPr>
        <p:spPr>
          <a:xfrm flipH="1">
            <a:off x="1663075" y="2606298"/>
            <a:ext cx="1037100" cy="32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ubTitle" idx="1"/>
          </p:nvPr>
        </p:nvSpPr>
        <p:spPr>
          <a:xfrm flipH="1">
            <a:off x="1432475" y="2815693"/>
            <a:ext cx="14982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ctrTitle" idx="3"/>
          </p:nvPr>
        </p:nvSpPr>
        <p:spPr>
          <a:xfrm flipH="1">
            <a:off x="4851150" y="2606423"/>
            <a:ext cx="1037100" cy="32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4"/>
          </p:nvPr>
        </p:nvSpPr>
        <p:spPr>
          <a:xfrm flipH="1">
            <a:off x="4620550" y="2815693"/>
            <a:ext cx="14982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ctrTitle" idx="5"/>
          </p:nvPr>
        </p:nvSpPr>
        <p:spPr>
          <a:xfrm flipH="1">
            <a:off x="3257125" y="1763240"/>
            <a:ext cx="1037100" cy="32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subTitle" idx="6"/>
          </p:nvPr>
        </p:nvSpPr>
        <p:spPr>
          <a:xfrm flipH="1">
            <a:off x="3026513" y="1972515"/>
            <a:ext cx="14982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ctrTitle" idx="7"/>
          </p:nvPr>
        </p:nvSpPr>
        <p:spPr>
          <a:xfrm flipH="1">
            <a:off x="6445175" y="1763240"/>
            <a:ext cx="1037100" cy="32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subTitle" idx="8"/>
          </p:nvPr>
        </p:nvSpPr>
        <p:spPr>
          <a:xfrm flipH="1">
            <a:off x="6214563" y="1972515"/>
            <a:ext cx="14982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985">
          <p15:clr>
            <a:srgbClr val="FA7B17"/>
          </p15:clr>
        </p15:guide>
        <p15:guide id="2" orient="horz" pos="1460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3">
  <p:cSld name="CUSTOM_15_1_1_1_1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ctrTitle"/>
          </p:nvPr>
        </p:nvSpPr>
        <p:spPr>
          <a:xfrm flipH="1">
            <a:off x="6795803" y="405336"/>
            <a:ext cx="1737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 idx="2"/>
          </p:nvPr>
        </p:nvSpPr>
        <p:spPr>
          <a:xfrm flipH="1">
            <a:off x="720000" y="1982325"/>
            <a:ext cx="2671500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 flipH="1">
            <a:off x="1264200" y="2513497"/>
            <a:ext cx="21273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074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23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/>
          <p:nvPr/>
        </p:nvSpPr>
        <p:spPr>
          <a:xfrm>
            <a:off x="-38250" y="-19125"/>
            <a:ext cx="3403525" cy="5213625"/>
          </a:xfrm>
          <a:custGeom>
            <a:avLst/>
            <a:gdLst/>
            <a:ahLst/>
            <a:cxnLst/>
            <a:rect l="l" t="t" r="r" b="b"/>
            <a:pathLst>
              <a:path w="136141" h="208545" extrusionOk="0">
                <a:moveTo>
                  <a:pt x="114980" y="0"/>
                </a:moveTo>
                <a:lnTo>
                  <a:pt x="136141" y="208545"/>
                </a:lnTo>
                <a:lnTo>
                  <a:pt x="0" y="208545"/>
                </a:lnTo>
                <a:lnTo>
                  <a:pt x="0" y="25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74" name="Google Shape;74;p10"/>
          <p:cNvSpPr/>
          <p:nvPr/>
        </p:nvSpPr>
        <p:spPr>
          <a:xfrm>
            <a:off x="5729875" y="-6374"/>
            <a:ext cx="3792300" cy="5149875"/>
          </a:xfrm>
          <a:custGeom>
            <a:avLst/>
            <a:gdLst/>
            <a:ahLst/>
            <a:cxnLst/>
            <a:rect l="l" t="t" r="r" b="b"/>
            <a:pathLst>
              <a:path w="151692" h="205995" extrusionOk="0">
                <a:moveTo>
                  <a:pt x="34162" y="510"/>
                </a:moveTo>
                <a:lnTo>
                  <a:pt x="0" y="205995"/>
                </a:lnTo>
                <a:lnTo>
                  <a:pt x="140729" y="205995"/>
                </a:lnTo>
                <a:lnTo>
                  <a:pt x="151692" y="177186"/>
                </a:lnTo>
                <a:lnTo>
                  <a:pt x="14098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75" name="Google Shape;75;p10"/>
          <p:cNvSpPr txBox="1">
            <a:spLocks noGrp="1"/>
          </p:cNvSpPr>
          <p:nvPr>
            <p:ph type="ctrTitle"/>
          </p:nvPr>
        </p:nvSpPr>
        <p:spPr>
          <a:xfrm>
            <a:off x="3080975" y="405336"/>
            <a:ext cx="29820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ctrTitle" idx="2"/>
          </p:nvPr>
        </p:nvSpPr>
        <p:spPr>
          <a:xfrm flipH="1">
            <a:off x="719975" y="2423575"/>
            <a:ext cx="1374300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subTitle" idx="1"/>
          </p:nvPr>
        </p:nvSpPr>
        <p:spPr>
          <a:xfrm flipH="1">
            <a:off x="720000" y="2954750"/>
            <a:ext cx="19851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ctrTitle" idx="3"/>
          </p:nvPr>
        </p:nvSpPr>
        <p:spPr>
          <a:xfrm flipH="1">
            <a:off x="3884850" y="2423575"/>
            <a:ext cx="1374300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subTitle" idx="4"/>
          </p:nvPr>
        </p:nvSpPr>
        <p:spPr>
          <a:xfrm flipH="1">
            <a:off x="3579450" y="2954750"/>
            <a:ext cx="19851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ctrTitle" idx="5"/>
          </p:nvPr>
        </p:nvSpPr>
        <p:spPr>
          <a:xfrm flipH="1">
            <a:off x="7043225" y="2423575"/>
            <a:ext cx="1374300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subTitle" idx="6"/>
          </p:nvPr>
        </p:nvSpPr>
        <p:spPr>
          <a:xfrm flipH="1">
            <a:off x="6432425" y="2954750"/>
            <a:ext cx="19851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CUSTOM_15_1_1_2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>
            <a:spLocks noGrp="1"/>
          </p:cNvSpPr>
          <p:nvPr>
            <p:ph type="ctrTitle"/>
          </p:nvPr>
        </p:nvSpPr>
        <p:spPr>
          <a:xfrm>
            <a:off x="6793000" y="405336"/>
            <a:ext cx="1737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CUSTOM_15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>
            <a:spLocks noGrp="1"/>
          </p:cNvSpPr>
          <p:nvPr>
            <p:ph type="ctrTitle"/>
          </p:nvPr>
        </p:nvSpPr>
        <p:spPr>
          <a:xfrm>
            <a:off x="3080975" y="405336"/>
            <a:ext cx="29820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dits">
  <p:cSld name="CUSTOM_14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/>
          <p:nvPr/>
        </p:nvSpPr>
        <p:spPr>
          <a:xfrm>
            <a:off x="-64300" y="1073700"/>
            <a:ext cx="9251875" cy="4108375"/>
          </a:xfrm>
          <a:custGeom>
            <a:avLst/>
            <a:gdLst/>
            <a:ahLst/>
            <a:cxnLst/>
            <a:rect l="l" t="t" r="r" b="b"/>
            <a:pathLst>
              <a:path w="370075" h="164335" extrusionOk="0">
                <a:moveTo>
                  <a:pt x="2058" y="32147"/>
                </a:moveTo>
                <a:lnTo>
                  <a:pt x="186709" y="0"/>
                </a:lnTo>
                <a:lnTo>
                  <a:pt x="370075" y="32147"/>
                </a:lnTo>
                <a:lnTo>
                  <a:pt x="370075" y="164335"/>
                </a:lnTo>
                <a:lnTo>
                  <a:pt x="0" y="16433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95" name="Google Shape;95;p15"/>
          <p:cNvSpPr txBox="1">
            <a:spLocks noGrp="1"/>
          </p:cNvSpPr>
          <p:nvPr>
            <p:ph type="body" idx="1"/>
          </p:nvPr>
        </p:nvSpPr>
        <p:spPr>
          <a:xfrm>
            <a:off x="2780100" y="2134800"/>
            <a:ext cx="3583800" cy="1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/>
          </p:nvPr>
        </p:nvSpPr>
        <p:spPr>
          <a:xfrm>
            <a:off x="3080975" y="405336"/>
            <a:ext cx="29820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●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○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■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●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○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■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●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○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Light"/>
              <a:buChar char="■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5" r:id="rId5"/>
    <p:sldLayoutId id="2147483656" r:id="rId6"/>
    <p:sldLayoutId id="2147483658" r:id="rId7"/>
    <p:sldLayoutId id="2147483659" r:id="rId8"/>
    <p:sldLayoutId id="2147483661" r:id="rId9"/>
    <p:sldLayoutId id="2147483663" r:id="rId10"/>
  </p:sldLayoutIdLst>
  <p:transition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4">
          <p15:clr>
            <a:srgbClr val="EA4335"/>
          </p15:clr>
        </p15:guide>
        <p15:guide id="2" orient="horz" pos="340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aliaco.u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G"/><Relationship Id="rId11" Type="http://schemas.openxmlformats.org/officeDocument/2006/relationships/image" Target="../media/image19.pn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48C6D1-0755-6485-7B95-FE1E06268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59606" y="-66342"/>
            <a:ext cx="7979106" cy="5276184"/>
          </a:xfrm>
          <a:prstGeom prst="rect">
            <a:avLst/>
          </a:prstGeom>
        </p:spPr>
      </p:pic>
      <p:sp>
        <p:nvSpPr>
          <p:cNvPr id="117" name="Google Shape;117;p22"/>
          <p:cNvSpPr/>
          <p:nvPr/>
        </p:nvSpPr>
        <p:spPr>
          <a:xfrm>
            <a:off x="5121252" y="-47077"/>
            <a:ext cx="4094650" cy="5190575"/>
          </a:xfrm>
          <a:custGeom>
            <a:avLst/>
            <a:gdLst/>
            <a:ahLst/>
            <a:cxnLst/>
            <a:rect l="l" t="t" r="r" b="b"/>
            <a:pathLst>
              <a:path w="163786" h="207623" extrusionOk="0">
                <a:moveTo>
                  <a:pt x="0" y="0"/>
                </a:moveTo>
                <a:lnTo>
                  <a:pt x="26895" y="207623"/>
                </a:lnTo>
                <a:lnTo>
                  <a:pt x="163786" y="207623"/>
                </a:lnTo>
                <a:lnTo>
                  <a:pt x="163786" y="538"/>
                </a:lnTo>
                <a:close/>
              </a:path>
            </a:pathLst>
          </a:custGeom>
          <a:solidFill>
            <a:srgbClr val="143A78"/>
          </a:solidFill>
          <a:ln>
            <a:noFill/>
          </a:ln>
        </p:spPr>
      </p:sp>
      <p:sp>
        <p:nvSpPr>
          <p:cNvPr id="118" name="Google Shape;118;p22"/>
          <p:cNvSpPr txBox="1">
            <a:spLocks noGrp="1"/>
          </p:cNvSpPr>
          <p:nvPr>
            <p:ph type="subTitle" idx="1"/>
          </p:nvPr>
        </p:nvSpPr>
        <p:spPr>
          <a:xfrm>
            <a:off x="4357150" y="2932961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FBLA Capstone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2023 Sample Project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19" name="Google Shape;119;p22"/>
          <p:cNvSpPr txBox="1">
            <a:spLocks noGrp="1"/>
          </p:cNvSpPr>
          <p:nvPr>
            <p:ph type="ctrTitle"/>
          </p:nvPr>
        </p:nvSpPr>
        <p:spPr>
          <a:xfrm>
            <a:off x="5069650" y="1263078"/>
            <a:ext cx="36396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Wolfpack Study Buddies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20" name="Google Shape;120;p22"/>
          <p:cNvSpPr/>
          <p:nvPr/>
        </p:nvSpPr>
        <p:spPr>
          <a:xfrm flipH="1">
            <a:off x="5919500" y="-211062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rgbClr val="C01B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6"/>
          <p:cNvSpPr/>
          <p:nvPr/>
        </p:nvSpPr>
        <p:spPr>
          <a:xfrm flipH="1">
            <a:off x="-863601" y="-711200"/>
            <a:ext cx="10502899" cy="6540499"/>
          </a:xfrm>
          <a:custGeom>
            <a:avLst/>
            <a:gdLst/>
            <a:ahLst/>
            <a:cxnLst/>
            <a:rect l="l" t="t" r="r" b="b"/>
            <a:pathLst>
              <a:path w="329565" h="194310" extrusionOk="0">
                <a:moveTo>
                  <a:pt x="0" y="0"/>
                </a:moveTo>
                <a:lnTo>
                  <a:pt x="33147" y="107442"/>
                </a:lnTo>
                <a:lnTo>
                  <a:pt x="74295" y="118110"/>
                </a:lnTo>
                <a:lnTo>
                  <a:pt x="134493" y="194310"/>
                </a:lnTo>
                <a:lnTo>
                  <a:pt x="329565" y="180594"/>
                </a:lnTo>
                <a:lnTo>
                  <a:pt x="308229" y="11430"/>
                </a:lnTo>
                <a:close/>
              </a:path>
            </a:pathLst>
          </a:custGeom>
          <a:noFill/>
          <a:ln w="19050" cap="flat" cmpd="sng">
            <a:solidFill>
              <a:srgbClr val="C01B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8" name="Google Shape;398;p36"/>
          <p:cNvSpPr txBox="1"/>
          <p:nvPr/>
        </p:nvSpPr>
        <p:spPr>
          <a:xfrm flipH="1">
            <a:off x="285108" y="286425"/>
            <a:ext cx="5333196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Lessons Learned</a:t>
            </a:r>
            <a:endParaRPr sz="3600" b="1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" name="Google Shape;235;p29">
            <a:extLst>
              <a:ext uri="{FF2B5EF4-FFF2-40B4-BE49-F238E27FC236}">
                <a16:creationId xmlns:a16="http://schemas.microsoft.com/office/drawing/2014/main" id="{33393E63-086C-D32A-388E-C8516F40FEE6}"/>
              </a:ext>
            </a:extLst>
          </p:cNvPr>
          <p:cNvSpPr txBox="1">
            <a:spLocks/>
          </p:cNvSpPr>
          <p:nvPr/>
        </p:nvSpPr>
        <p:spPr>
          <a:xfrm flipH="1">
            <a:off x="1213866" y="2086500"/>
            <a:ext cx="357728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ssistant Light" pitchFamily="2" charset="-79"/>
                <a:cs typeface="Assistant Light" pitchFamily="2" charset="-79"/>
              </a:rPr>
              <a:t>Scheduling tutoring times</a:t>
            </a:r>
          </a:p>
          <a:p>
            <a:pPr marL="628650" lvl="1" indent="-1714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ssistant Light" pitchFamily="2" charset="-79"/>
                <a:cs typeface="Assistant Light" pitchFamily="2" charset="-79"/>
              </a:rPr>
              <a:t>Matching tutor schedules to elementary schedules</a:t>
            </a:r>
          </a:p>
          <a:p>
            <a:pPr marL="171450" indent="-1714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ssistant Light" pitchFamily="2" charset="-79"/>
                <a:cs typeface="Assistant Light" pitchFamily="2" charset="-79"/>
              </a:rPr>
              <a:t>Start earlier in the school year</a:t>
            </a:r>
          </a:p>
          <a:p>
            <a:pPr marL="171450" indent="-1714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ssistant Light" pitchFamily="2" charset="-79"/>
                <a:cs typeface="Assistant Light" pitchFamily="2" charset="-79"/>
              </a:rPr>
              <a:t>Allow time in project schedule for roadblocks</a:t>
            </a:r>
          </a:p>
        </p:txBody>
      </p:sp>
      <p:sp>
        <p:nvSpPr>
          <p:cNvPr id="4" name="Google Shape;170;p26">
            <a:extLst>
              <a:ext uri="{FF2B5EF4-FFF2-40B4-BE49-F238E27FC236}">
                <a16:creationId xmlns:a16="http://schemas.microsoft.com/office/drawing/2014/main" id="{1748680E-EC31-8B83-4ECD-5A6AB136762D}"/>
              </a:ext>
            </a:extLst>
          </p:cNvPr>
          <p:cNvSpPr/>
          <p:nvPr/>
        </p:nvSpPr>
        <p:spPr>
          <a:xfrm>
            <a:off x="685800" y="1159295"/>
            <a:ext cx="3937000" cy="3432609"/>
          </a:xfrm>
          <a:prstGeom prst="hexagon">
            <a:avLst>
              <a:gd name="adj" fmla="val 25000"/>
              <a:gd name="vf" fmla="val 115470"/>
            </a:avLst>
          </a:prstGeom>
          <a:noFill/>
          <a:ln w="19050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1"/>
          <p:cNvSpPr txBox="1">
            <a:spLocks noGrp="1"/>
          </p:cNvSpPr>
          <p:nvPr>
            <p:ph type="body" idx="1"/>
          </p:nvPr>
        </p:nvSpPr>
        <p:spPr>
          <a:xfrm>
            <a:off x="506800" y="2007800"/>
            <a:ext cx="35838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41300" indent="0" algn="ctr">
              <a:spcBef>
                <a:spcPts val="300"/>
              </a:spcBef>
              <a:buClr>
                <a:srgbClr val="C01B00"/>
              </a:buClr>
              <a:buNone/>
            </a:pPr>
            <a:r>
              <a:rPr lang="en-US" sz="1400" b="1" dirty="0"/>
              <a:t>Personal</a:t>
            </a:r>
          </a:p>
          <a:p>
            <a:pPr marL="412750" indent="-171450">
              <a:spcBef>
                <a:spcPts val="300"/>
              </a:spcBef>
              <a:buClr>
                <a:srgbClr val="C01B00"/>
              </a:buClr>
            </a:pPr>
            <a:r>
              <a:rPr lang="en-US" dirty="0"/>
              <a:t>Communication skills</a:t>
            </a:r>
          </a:p>
          <a:p>
            <a:pPr marL="869950" lvl="1" indent="-171450">
              <a:spcBef>
                <a:spcPts val="300"/>
              </a:spcBef>
              <a:buClr>
                <a:srgbClr val="C01B00"/>
              </a:buClr>
            </a:pPr>
            <a:r>
              <a:rPr lang="en-US" dirty="0"/>
              <a:t>Coordinating with teachers, tutors, and mentors</a:t>
            </a:r>
          </a:p>
          <a:p>
            <a:pPr marL="412750" indent="-171450">
              <a:spcBef>
                <a:spcPts val="300"/>
              </a:spcBef>
              <a:buClr>
                <a:srgbClr val="C01B00"/>
              </a:buClr>
            </a:pPr>
            <a:r>
              <a:rPr lang="en-US" dirty="0">
                <a:solidFill>
                  <a:schemeClr val="lt1"/>
                </a:solidFill>
              </a:rPr>
              <a:t>Time-management skills</a:t>
            </a:r>
          </a:p>
          <a:p>
            <a:pPr marL="869950" lvl="1" indent="-171450">
              <a:spcBef>
                <a:spcPts val="300"/>
              </a:spcBef>
              <a:buClr>
                <a:srgbClr val="C01B00"/>
              </a:buClr>
            </a:pPr>
            <a:r>
              <a:rPr lang="en-US" dirty="0"/>
              <a:t>Meeting deadlines efficiently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485" name="Google Shape;485;p41"/>
          <p:cNvSpPr txBox="1">
            <a:spLocks noGrp="1"/>
          </p:cNvSpPr>
          <p:nvPr>
            <p:ph type="ctrTitle"/>
          </p:nvPr>
        </p:nvSpPr>
        <p:spPr>
          <a:xfrm>
            <a:off x="0" y="149304"/>
            <a:ext cx="91440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Personal and Community Growth</a:t>
            </a:r>
            <a:endParaRPr sz="3600" dirty="0"/>
          </a:p>
        </p:txBody>
      </p:sp>
      <p:sp>
        <p:nvSpPr>
          <p:cNvPr id="2" name="Google Shape;484;p41">
            <a:extLst>
              <a:ext uri="{FF2B5EF4-FFF2-40B4-BE49-F238E27FC236}">
                <a16:creationId xmlns:a16="http://schemas.microsoft.com/office/drawing/2014/main" id="{9519223D-881A-3887-71C1-0D2E5C6779B7}"/>
              </a:ext>
            </a:extLst>
          </p:cNvPr>
          <p:cNvSpPr txBox="1">
            <a:spLocks/>
          </p:cNvSpPr>
          <p:nvPr/>
        </p:nvSpPr>
        <p:spPr>
          <a:xfrm>
            <a:off x="5053402" y="2007800"/>
            <a:ext cx="35838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Char char="●"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Char char="○"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Char char="■"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Char char="●"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Char char="○"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Char char="■"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Char char="●"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Char char="○"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Assistant Light"/>
              <a:buChar char="■"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9pPr>
          </a:lstStyle>
          <a:p>
            <a:pPr marL="241300" indent="0" algn="ctr">
              <a:spcBef>
                <a:spcPts val="300"/>
              </a:spcBef>
              <a:buClr>
                <a:srgbClr val="C01B00"/>
              </a:buClr>
              <a:buFont typeface="Assistant Light"/>
              <a:buNone/>
            </a:pPr>
            <a:r>
              <a:rPr lang="en-US" sz="1400" b="1" dirty="0"/>
              <a:t>Community</a:t>
            </a:r>
          </a:p>
          <a:p>
            <a:pPr marL="412750" indent="-171450">
              <a:spcBef>
                <a:spcPts val="300"/>
              </a:spcBef>
              <a:buClr>
                <a:srgbClr val="C01B00"/>
              </a:buClr>
            </a:pPr>
            <a:r>
              <a:rPr lang="en-US" dirty="0"/>
              <a:t>Improved school connections</a:t>
            </a:r>
          </a:p>
          <a:p>
            <a:pPr marL="412750" indent="-171450">
              <a:spcBef>
                <a:spcPts val="300"/>
              </a:spcBef>
              <a:buClr>
                <a:srgbClr val="C01B00"/>
              </a:buClr>
            </a:pPr>
            <a:r>
              <a:rPr lang="en-US" dirty="0"/>
              <a:t>Relieved teacher stress</a:t>
            </a:r>
          </a:p>
          <a:p>
            <a:pPr marL="412750" indent="-171450">
              <a:spcBef>
                <a:spcPts val="300"/>
              </a:spcBef>
              <a:buClr>
                <a:srgbClr val="C01B00"/>
              </a:buClr>
            </a:pPr>
            <a:r>
              <a:rPr lang="en-US" dirty="0"/>
              <a:t>Improved mindsets</a:t>
            </a:r>
          </a:p>
          <a:p>
            <a:pPr marL="412750" indent="-171450">
              <a:spcBef>
                <a:spcPts val="300"/>
              </a:spcBef>
              <a:buClr>
                <a:srgbClr val="C01B00"/>
              </a:buClr>
            </a:pPr>
            <a:r>
              <a:rPr lang="en-US" dirty="0"/>
              <a:t>Brought back our small community spirit</a:t>
            </a:r>
          </a:p>
        </p:txBody>
      </p:sp>
      <p:pic>
        <p:nvPicPr>
          <p:cNvPr id="2050" name="Picture 2" descr="Idalia RJ-3 School District">
            <a:hlinkClick r:id="rId3"/>
            <a:extLst>
              <a:ext uri="{FF2B5EF4-FFF2-40B4-BE49-F238E27FC236}">
                <a16:creationId xmlns:a16="http://schemas.microsoft.com/office/drawing/2014/main" id="{EC647424-375B-C702-2B2A-E14CA4C0A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4241720"/>
            <a:ext cx="7334250" cy="101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546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48C6D1-0755-6485-7B95-FE1E06268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59606" y="-66342"/>
            <a:ext cx="7979106" cy="5276184"/>
          </a:xfrm>
          <a:prstGeom prst="rect">
            <a:avLst/>
          </a:prstGeom>
        </p:spPr>
      </p:pic>
      <p:sp>
        <p:nvSpPr>
          <p:cNvPr id="117" name="Google Shape;117;p22"/>
          <p:cNvSpPr/>
          <p:nvPr/>
        </p:nvSpPr>
        <p:spPr>
          <a:xfrm>
            <a:off x="5121252" y="-47077"/>
            <a:ext cx="4094650" cy="5190575"/>
          </a:xfrm>
          <a:custGeom>
            <a:avLst/>
            <a:gdLst/>
            <a:ahLst/>
            <a:cxnLst/>
            <a:rect l="l" t="t" r="r" b="b"/>
            <a:pathLst>
              <a:path w="163786" h="207623" extrusionOk="0">
                <a:moveTo>
                  <a:pt x="0" y="0"/>
                </a:moveTo>
                <a:lnTo>
                  <a:pt x="26895" y="207623"/>
                </a:lnTo>
                <a:lnTo>
                  <a:pt x="163786" y="207623"/>
                </a:lnTo>
                <a:lnTo>
                  <a:pt x="163786" y="538"/>
                </a:lnTo>
                <a:close/>
              </a:path>
            </a:pathLst>
          </a:custGeom>
          <a:solidFill>
            <a:srgbClr val="143A78"/>
          </a:solidFill>
          <a:ln>
            <a:noFill/>
          </a:ln>
        </p:spPr>
      </p:sp>
      <p:sp>
        <p:nvSpPr>
          <p:cNvPr id="118" name="Google Shape;118;p22"/>
          <p:cNvSpPr txBox="1">
            <a:spLocks noGrp="1"/>
          </p:cNvSpPr>
          <p:nvPr>
            <p:ph type="subTitle" idx="1"/>
          </p:nvPr>
        </p:nvSpPr>
        <p:spPr>
          <a:xfrm>
            <a:off x="4357150" y="2932961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FBLA Capstone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2023 Sample Project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19" name="Google Shape;119;p22"/>
          <p:cNvSpPr txBox="1">
            <a:spLocks noGrp="1"/>
          </p:cNvSpPr>
          <p:nvPr>
            <p:ph type="ctrTitle"/>
          </p:nvPr>
        </p:nvSpPr>
        <p:spPr>
          <a:xfrm>
            <a:off x="5069650" y="1263078"/>
            <a:ext cx="36396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Wolfpack Study Buddies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20" name="Google Shape;120;p22"/>
          <p:cNvSpPr/>
          <p:nvPr/>
        </p:nvSpPr>
        <p:spPr>
          <a:xfrm flipH="1">
            <a:off x="5919500" y="-211062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rgbClr val="C01B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904916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1"/>
          <p:cNvSpPr txBox="1">
            <a:spLocks noGrp="1"/>
          </p:cNvSpPr>
          <p:nvPr>
            <p:ph type="body" idx="1"/>
          </p:nvPr>
        </p:nvSpPr>
        <p:spPr>
          <a:xfrm>
            <a:off x="692800" y="2172900"/>
            <a:ext cx="4776400" cy="19228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12750" indent="-171450">
              <a:spcBef>
                <a:spcPts val="300"/>
              </a:spcBef>
              <a:buClr>
                <a:srgbClr val="C01B00"/>
              </a:buClr>
            </a:pPr>
            <a:r>
              <a:rPr lang="en-US" sz="1600" dirty="0">
                <a:solidFill>
                  <a:schemeClr val="lt1"/>
                </a:solidFill>
              </a:rPr>
              <a:t>Tutoring program at the Idalia Elementary School</a:t>
            </a:r>
          </a:p>
          <a:p>
            <a:pPr marL="412750" indent="-171450">
              <a:spcBef>
                <a:spcPts val="300"/>
              </a:spcBef>
              <a:buClr>
                <a:srgbClr val="C01B00"/>
              </a:buClr>
            </a:pPr>
            <a:r>
              <a:rPr lang="en-US" sz="1600" dirty="0">
                <a:solidFill>
                  <a:schemeClr val="lt1"/>
                </a:solidFill>
              </a:rPr>
              <a:t>Idalia High </a:t>
            </a:r>
            <a:r>
              <a:rPr lang="en-US" sz="1600" dirty="0"/>
              <a:t>School students tutored elementary students</a:t>
            </a:r>
          </a:p>
          <a:p>
            <a:pPr marL="412750" indent="-171450">
              <a:spcBef>
                <a:spcPts val="300"/>
              </a:spcBef>
              <a:buClr>
                <a:srgbClr val="C01B00"/>
              </a:buClr>
            </a:pPr>
            <a:r>
              <a:rPr lang="en-US" sz="1600" dirty="0"/>
              <a:t>Served as in-class one-on-one buddies</a:t>
            </a:r>
            <a:endParaRPr sz="1600" dirty="0">
              <a:solidFill>
                <a:schemeClr val="lt1"/>
              </a:solidFill>
            </a:endParaRPr>
          </a:p>
        </p:txBody>
      </p:sp>
      <p:sp>
        <p:nvSpPr>
          <p:cNvPr id="485" name="Google Shape;485;p41"/>
          <p:cNvSpPr txBox="1">
            <a:spLocks noGrp="1"/>
          </p:cNvSpPr>
          <p:nvPr>
            <p:ph type="ctrTitle"/>
          </p:nvPr>
        </p:nvSpPr>
        <p:spPr>
          <a:xfrm>
            <a:off x="3081000" y="319992"/>
            <a:ext cx="29820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Overview</a:t>
            </a:r>
            <a:endParaRPr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232771-B0A7-2F5D-26FC-8EA0DAE32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000" y="1885950"/>
            <a:ext cx="2280937" cy="282325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/>
          <p:nvPr/>
        </p:nvSpPr>
        <p:spPr>
          <a:xfrm rot="778096">
            <a:off x="-361107" y="-1192781"/>
            <a:ext cx="3262617" cy="1970242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rgbClr val="C01B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6"/>
          <p:cNvSpPr txBox="1">
            <a:spLocks noGrp="1"/>
          </p:cNvSpPr>
          <p:nvPr>
            <p:ph type="ctrTitle"/>
          </p:nvPr>
        </p:nvSpPr>
        <p:spPr>
          <a:xfrm>
            <a:off x="3080975" y="405336"/>
            <a:ext cx="29820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The Why</a:t>
            </a:r>
            <a:endParaRPr sz="3600" dirty="0"/>
          </a:p>
        </p:txBody>
      </p:sp>
      <p:sp>
        <p:nvSpPr>
          <p:cNvPr id="170" name="Google Shape;170;p26"/>
          <p:cNvSpPr/>
          <p:nvPr/>
        </p:nvSpPr>
        <p:spPr>
          <a:xfrm>
            <a:off x="1214832" y="2313049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71" name="Google Shape;171;p26"/>
          <p:cNvSpPr/>
          <p:nvPr/>
        </p:nvSpPr>
        <p:spPr>
          <a:xfrm>
            <a:off x="2808275" y="1480725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6"/>
          <p:cNvSpPr/>
          <p:nvPr/>
        </p:nvSpPr>
        <p:spPr>
          <a:xfrm>
            <a:off x="4402225" y="2313049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73" name="Google Shape;173;p26"/>
          <p:cNvSpPr/>
          <p:nvPr/>
        </p:nvSpPr>
        <p:spPr>
          <a:xfrm>
            <a:off x="5995668" y="1480725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6"/>
          <p:cNvSpPr txBox="1">
            <a:spLocks noGrp="1"/>
          </p:cNvSpPr>
          <p:nvPr>
            <p:ph type="ctrTitle" idx="2"/>
          </p:nvPr>
        </p:nvSpPr>
        <p:spPr>
          <a:xfrm flipH="1">
            <a:off x="1663075" y="2606298"/>
            <a:ext cx="1037100" cy="32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Causes and Effects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75" name="Google Shape;175;p26"/>
          <p:cNvSpPr txBox="1">
            <a:spLocks noGrp="1"/>
          </p:cNvSpPr>
          <p:nvPr>
            <p:ph type="subTitle" idx="1"/>
          </p:nvPr>
        </p:nvSpPr>
        <p:spPr>
          <a:xfrm flipH="1">
            <a:off x="1362965" y="2787382"/>
            <a:ext cx="2073203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C01B00"/>
              </a:buCl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COVID-19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C01B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Online Learning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C01B00"/>
              </a:buCl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New Curriculum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C01B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Below benchmark students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C01B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Frustrated classroom environment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6" name="Google Shape;176;p26"/>
          <p:cNvSpPr txBox="1">
            <a:spLocks noGrp="1"/>
          </p:cNvSpPr>
          <p:nvPr>
            <p:ph type="ctrTitle" idx="3"/>
          </p:nvPr>
        </p:nvSpPr>
        <p:spPr>
          <a:xfrm flipH="1">
            <a:off x="4821631" y="2408850"/>
            <a:ext cx="1144516" cy="32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Stakeholders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77" name="Google Shape;177;p26"/>
          <p:cNvSpPr txBox="1">
            <a:spLocks noGrp="1"/>
          </p:cNvSpPr>
          <p:nvPr>
            <p:ph type="subTitle" idx="4"/>
          </p:nvPr>
        </p:nvSpPr>
        <p:spPr>
          <a:xfrm flipH="1">
            <a:off x="4616571" y="2734650"/>
            <a:ext cx="1941648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3736" indent="-173736" algn="l" fontAlgn="base">
              <a:buClr>
                <a:srgbClr val="C01B00"/>
              </a:buClr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Elementary Students</a:t>
            </a:r>
          </a:p>
          <a:p>
            <a:pPr marL="173736" lvl="1" indent="-173736" algn="l" fontAlgn="base">
              <a:buClr>
                <a:srgbClr val="C01B00"/>
              </a:buClr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Grades 1-5</a:t>
            </a:r>
          </a:p>
          <a:p>
            <a:pPr marL="173736" indent="-173736" algn="l" fontAlgn="base">
              <a:buClr>
                <a:srgbClr val="C01B00"/>
              </a:buClr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Idalia Community</a:t>
            </a:r>
          </a:p>
          <a:p>
            <a:pPr marL="173736" lvl="1" indent="-173736" algn="l" fontAlgn="base">
              <a:buClr>
                <a:srgbClr val="C01B00"/>
              </a:buClr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School Staff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78" name="Google Shape;178;p26"/>
          <p:cNvSpPr txBox="1">
            <a:spLocks noGrp="1"/>
          </p:cNvSpPr>
          <p:nvPr>
            <p:ph type="ctrTitle" idx="5"/>
          </p:nvPr>
        </p:nvSpPr>
        <p:spPr>
          <a:xfrm flipH="1">
            <a:off x="6439756" y="1649803"/>
            <a:ext cx="1037100" cy="32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Problem Statement</a:t>
            </a:r>
            <a:endParaRPr dirty="0"/>
          </a:p>
        </p:txBody>
      </p:sp>
      <p:sp>
        <p:nvSpPr>
          <p:cNvPr id="179" name="Google Shape;179;p26"/>
          <p:cNvSpPr txBox="1">
            <a:spLocks noGrp="1"/>
          </p:cNvSpPr>
          <p:nvPr>
            <p:ph type="subTitle" idx="6"/>
          </p:nvPr>
        </p:nvSpPr>
        <p:spPr>
          <a:xfrm flipH="1">
            <a:off x="6182507" y="1859078"/>
            <a:ext cx="1824538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+mn-lt"/>
              </a:rPr>
              <a:t>C</a:t>
            </a: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reate a tutoring program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T</a:t>
            </a: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eam of fun and helpful tutors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+mn-lt"/>
              </a:rPr>
              <a:t>H</a:t>
            </a: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elp struggling elementary students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P</a:t>
            </a: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ractice skills and build better mindsets</a:t>
            </a:r>
            <a:endParaRPr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26"/>
          <p:cNvSpPr txBox="1">
            <a:spLocks noGrp="1"/>
          </p:cNvSpPr>
          <p:nvPr>
            <p:ph type="ctrTitle" idx="7"/>
          </p:nvPr>
        </p:nvSpPr>
        <p:spPr>
          <a:xfrm flipH="1">
            <a:off x="3296465" y="1771046"/>
            <a:ext cx="1037100" cy="32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Empathy and Inspiration</a:t>
            </a:r>
            <a:endParaRPr dirty="0"/>
          </a:p>
        </p:txBody>
      </p:sp>
      <p:sp>
        <p:nvSpPr>
          <p:cNvPr id="181" name="Google Shape;181;p26"/>
          <p:cNvSpPr txBox="1">
            <a:spLocks noGrp="1"/>
          </p:cNvSpPr>
          <p:nvPr>
            <p:ph type="subTitle" idx="8"/>
          </p:nvPr>
        </p:nvSpPr>
        <p:spPr>
          <a:xfrm flipH="1">
            <a:off x="3065853" y="1980321"/>
            <a:ext cx="14982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3736" indent="-173736"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-on-1 time</a:t>
            </a:r>
          </a:p>
          <a:p>
            <a:pPr marL="173736" indent="-173736"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Teacher Relief</a:t>
            </a:r>
          </a:p>
          <a:p>
            <a:pPr marL="173736" indent="-173736"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R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eviewing skills</a:t>
            </a:r>
          </a:p>
          <a:p>
            <a:pPr marL="173736" indent="-173736"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Good mindsets</a:t>
            </a:r>
            <a:endParaRPr dirty="0"/>
          </a:p>
        </p:txBody>
      </p:sp>
      <p:sp>
        <p:nvSpPr>
          <p:cNvPr id="182" name="Google Shape;182;p26"/>
          <p:cNvSpPr/>
          <p:nvPr/>
        </p:nvSpPr>
        <p:spPr>
          <a:xfrm rot="5400000">
            <a:off x="7282972" y="-391616"/>
            <a:ext cx="3262631" cy="1970235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rgbClr val="C01B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168;p26">
            <a:extLst>
              <a:ext uri="{FF2B5EF4-FFF2-40B4-BE49-F238E27FC236}">
                <a16:creationId xmlns:a16="http://schemas.microsoft.com/office/drawing/2014/main" id="{3D0FE950-EB45-C552-72AD-BC27F0CE7C4F}"/>
              </a:ext>
            </a:extLst>
          </p:cNvPr>
          <p:cNvSpPr/>
          <p:nvPr/>
        </p:nvSpPr>
        <p:spPr>
          <a:xfrm rot="-4500033">
            <a:off x="-1121032" y="3222798"/>
            <a:ext cx="3262617" cy="1970242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rgbClr val="C01B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168;p26">
            <a:extLst>
              <a:ext uri="{FF2B5EF4-FFF2-40B4-BE49-F238E27FC236}">
                <a16:creationId xmlns:a16="http://schemas.microsoft.com/office/drawing/2014/main" id="{0E0190B8-CC32-7465-EABC-4E5FC92CA018}"/>
              </a:ext>
            </a:extLst>
          </p:cNvPr>
          <p:cNvSpPr/>
          <p:nvPr/>
        </p:nvSpPr>
        <p:spPr>
          <a:xfrm rot="8655011">
            <a:off x="7054973" y="4307719"/>
            <a:ext cx="3262617" cy="1991065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rgbClr val="C01B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animBg="1"/>
      <p:bldP spid="171" grpId="0" animBg="1"/>
      <p:bldP spid="172" grpId="0" animBg="1"/>
      <p:bldP spid="17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95A410-EEFE-D33D-AF4B-59E335F382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875" y="-687591"/>
            <a:ext cx="9127749" cy="6085166"/>
          </a:xfrm>
          <a:prstGeom prst="rect">
            <a:avLst/>
          </a:prstGeom>
        </p:spPr>
      </p:pic>
      <p:sp>
        <p:nvSpPr>
          <p:cNvPr id="161" name="Google Shape;161;p25"/>
          <p:cNvSpPr/>
          <p:nvPr/>
        </p:nvSpPr>
        <p:spPr>
          <a:xfrm flipH="1">
            <a:off x="-457200" y="-342900"/>
            <a:ext cx="5930900" cy="5514975"/>
          </a:xfrm>
          <a:custGeom>
            <a:avLst/>
            <a:gdLst/>
            <a:ahLst/>
            <a:cxnLst/>
            <a:rect l="l" t="t" r="r" b="b"/>
            <a:pathLst>
              <a:path w="229743" h="208026" extrusionOk="0">
                <a:moveTo>
                  <a:pt x="62865" y="1524"/>
                </a:moveTo>
                <a:lnTo>
                  <a:pt x="0" y="208026"/>
                </a:lnTo>
                <a:lnTo>
                  <a:pt x="229743" y="208026"/>
                </a:lnTo>
                <a:lnTo>
                  <a:pt x="22974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162" name="Google Shape;162;p25"/>
          <p:cNvSpPr txBox="1">
            <a:spLocks noGrp="1"/>
          </p:cNvSpPr>
          <p:nvPr>
            <p:ph type="ctrTitle"/>
          </p:nvPr>
        </p:nvSpPr>
        <p:spPr>
          <a:xfrm>
            <a:off x="306775" y="1094362"/>
            <a:ext cx="3867300" cy="9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The Solution</a:t>
            </a:r>
            <a:endParaRPr sz="3600" dirty="0">
              <a:solidFill>
                <a:schemeClr val="lt1"/>
              </a:solidFill>
            </a:endParaRPr>
          </a:p>
        </p:txBody>
      </p:sp>
      <p:sp>
        <p:nvSpPr>
          <p:cNvPr id="163" name="Google Shape;163;p25"/>
          <p:cNvSpPr txBox="1">
            <a:spLocks noGrp="1"/>
          </p:cNvSpPr>
          <p:nvPr>
            <p:ph type="subTitle" idx="1"/>
          </p:nvPr>
        </p:nvSpPr>
        <p:spPr>
          <a:xfrm>
            <a:off x="306775" y="1948338"/>
            <a:ext cx="33405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lt1"/>
                </a:solidFill>
              </a:rPr>
              <a:t>A tutoring program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High school tutors and mentors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Relieve teacher stress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Improve knowledge and attitudes of students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en-US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208519-8C57-D813-FFF1-100271B9B950}"/>
              </a:ext>
            </a:extLst>
          </p:cNvPr>
          <p:cNvGrpSpPr/>
          <p:nvPr/>
        </p:nvGrpSpPr>
        <p:grpSpPr>
          <a:xfrm>
            <a:off x="3143436" y="2977050"/>
            <a:ext cx="1598226" cy="1354712"/>
            <a:chOff x="2870386" y="2988688"/>
            <a:chExt cx="1598226" cy="1354712"/>
          </a:xfrm>
        </p:grpSpPr>
        <p:sp>
          <p:nvSpPr>
            <p:cNvPr id="2" name="Google Shape;170;p26">
              <a:extLst>
                <a:ext uri="{FF2B5EF4-FFF2-40B4-BE49-F238E27FC236}">
                  <a16:creationId xmlns:a16="http://schemas.microsoft.com/office/drawing/2014/main" id="{F2F9B46C-FA54-FA16-05C0-BC7E3617B4B6}"/>
                </a:ext>
              </a:extLst>
            </p:cNvPr>
            <p:cNvSpPr/>
            <p:nvPr/>
          </p:nvSpPr>
          <p:spPr>
            <a:xfrm>
              <a:off x="2870386" y="2988688"/>
              <a:ext cx="1553775" cy="1354712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9050">
              <a:solidFill>
                <a:schemeClr val="bg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3" name="Google Shape;163;p25">
              <a:extLst>
                <a:ext uri="{FF2B5EF4-FFF2-40B4-BE49-F238E27FC236}">
                  <a16:creationId xmlns:a16="http://schemas.microsoft.com/office/drawing/2014/main" id="{715C8211-1DAC-44B9-BC1B-E8AE0943B15A}"/>
                </a:ext>
              </a:extLst>
            </p:cNvPr>
            <p:cNvSpPr txBox="1">
              <a:spLocks/>
            </p:cNvSpPr>
            <p:nvPr/>
          </p:nvSpPr>
          <p:spPr>
            <a:xfrm>
              <a:off x="2914837" y="2988688"/>
              <a:ext cx="1553775" cy="10684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ssistant Light"/>
                <a:buNone/>
                <a:defRPr sz="1100" b="0" i="0" u="none" strike="noStrike" cap="none">
                  <a:solidFill>
                    <a:schemeClr val="lt1"/>
                  </a:solidFill>
                  <a:latin typeface="Assistant Light"/>
                  <a:ea typeface="Assistant Light"/>
                  <a:cs typeface="Assistant Light"/>
                  <a:sym typeface="Assistant Light"/>
                </a:defRPr>
              </a:lvl1pPr>
              <a:lvl2pPr marL="914400" marR="0" lvl="1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ssistant Light"/>
                <a:buNone/>
                <a:defRPr sz="1100" b="0" i="0" u="none" strike="noStrike" cap="none">
                  <a:solidFill>
                    <a:schemeClr val="lt1"/>
                  </a:solidFill>
                  <a:latin typeface="Assistant Light"/>
                  <a:ea typeface="Assistant Light"/>
                  <a:cs typeface="Assistant Light"/>
                  <a:sym typeface="Assistant Light"/>
                </a:defRPr>
              </a:lvl2pPr>
              <a:lvl3pPr marL="1371600" marR="0" lvl="2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ssistant Light"/>
                <a:buNone/>
                <a:defRPr sz="1100" b="0" i="0" u="none" strike="noStrike" cap="none">
                  <a:solidFill>
                    <a:schemeClr val="lt1"/>
                  </a:solidFill>
                  <a:latin typeface="Assistant Light"/>
                  <a:ea typeface="Assistant Light"/>
                  <a:cs typeface="Assistant Light"/>
                  <a:sym typeface="Assistant Light"/>
                </a:defRPr>
              </a:lvl3pPr>
              <a:lvl4pPr marL="1828800" marR="0" lvl="3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ssistant Light"/>
                <a:buNone/>
                <a:defRPr sz="1100" b="0" i="0" u="none" strike="noStrike" cap="none">
                  <a:solidFill>
                    <a:schemeClr val="lt1"/>
                  </a:solidFill>
                  <a:latin typeface="Assistant Light"/>
                  <a:ea typeface="Assistant Light"/>
                  <a:cs typeface="Assistant Light"/>
                  <a:sym typeface="Assistant Light"/>
                </a:defRPr>
              </a:lvl4pPr>
              <a:lvl5pPr marL="2286000" marR="0" lvl="4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ssistant Light"/>
                <a:buNone/>
                <a:defRPr sz="1100" b="0" i="0" u="none" strike="noStrike" cap="none">
                  <a:solidFill>
                    <a:schemeClr val="lt1"/>
                  </a:solidFill>
                  <a:latin typeface="Assistant Light"/>
                  <a:ea typeface="Assistant Light"/>
                  <a:cs typeface="Assistant Light"/>
                  <a:sym typeface="Assistant Light"/>
                </a:defRPr>
              </a:lvl5pPr>
              <a:lvl6pPr marL="2743200" marR="0" lvl="5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ssistant Light"/>
                <a:buNone/>
                <a:defRPr sz="1100" b="0" i="0" u="none" strike="noStrike" cap="none">
                  <a:solidFill>
                    <a:schemeClr val="lt1"/>
                  </a:solidFill>
                  <a:latin typeface="Assistant Light"/>
                  <a:ea typeface="Assistant Light"/>
                  <a:cs typeface="Assistant Light"/>
                  <a:sym typeface="Assistant Light"/>
                </a:defRPr>
              </a:lvl6pPr>
              <a:lvl7pPr marL="3200400" marR="0" lvl="6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ssistant Light"/>
                <a:buNone/>
                <a:defRPr sz="1100" b="0" i="0" u="none" strike="noStrike" cap="none">
                  <a:solidFill>
                    <a:schemeClr val="lt1"/>
                  </a:solidFill>
                  <a:latin typeface="Assistant Light"/>
                  <a:ea typeface="Assistant Light"/>
                  <a:cs typeface="Assistant Light"/>
                  <a:sym typeface="Assistant Light"/>
                </a:defRPr>
              </a:lvl7pPr>
              <a:lvl8pPr marL="3657600" marR="0" lvl="7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ssistant Light"/>
                <a:buNone/>
                <a:defRPr sz="1100" b="0" i="0" u="none" strike="noStrike" cap="none">
                  <a:solidFill>
                    <a:schemeClr val="lt1"/>
                  </a:solidFill>
                  <a:latin typeface="Assistant Light"/>
                  <a:ea typeface="Assistant Light"/>
                  <a:cs typeface="Assistant Light"/>
                  <a:sym typeface="Assistant Light"/>
                </a:defRPr>
              </a:lvl8pPr>
              <a:lvl9pPr marL="4114800" marR="0" lvl="8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ssistant Light"/>
                <a:buNone/>
                <a:defRPr sz="1100" b="0" i="0" u="none" strike="noStrike" cap="none">
                  <a:solidFill>
                    <a:schemeClr val="lt1"/>
                  </a:solidFill>
                  <a:latin typeface="Assistant Light"/>
                  <a:ea typeface="Assistant Light"/>
                  <a:cs typeface="Assistant Light"/>
                  <a:sym typeface="Assistant Light"/>
                </a:defRPr>
              </a:lvl9pPr>
            </a:lstStyle>
            <a:p>
              <a:pPr marL="0" indent="0" algn="ctr"/>
              <a:r>
                <a:rPr lang="en-US" sz="1400" b="1" dirty="0">
                  <a:solidFill>
                    <a:schemeClr val="bg1"/>
                  </a:solidFill>
                  <a:latin typeface="Nunito Sans" pitchFamily="2" charset="0"/>
                </a:rPr>
                <a:t>Goals</a:t>
              </a:r>
            </a:p>
            <a:p>
              <a:pPr marL="0" indent="0" algn="ctr"/>
              <a:endParaRPr lang="en-US" b="1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dirty="0"/>
                <a:t>Tutor 15 students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en-US" dirty="0"/>
                <a:t>5 scholarly tutors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9"/>
          <p:cNvSpPr txBox="1">
            <a:spLocks noGrp="1"/>
          </p:cNvSpPr>
          <p:nvPr>
            <p:ph type="ctrTitle"/>
          </p:nvPr>
        </p:nvSpPr>
        <p:spPr>
          <a:xfrm flipH="1">
            <a:off x="5084063" y="405336"/>
            <a:ext cx="3449039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Project Plan</a:t>
            </a:r>
            <a:endParaRPr sz="3600" dirty="0"/>
          </a:p>
        </p:txBody>
      </p:sp>
      <p:sp>
        <p:nvSpPr>
          <p:cNvPr id="211" name="Google Shape;211;p29"/>
          <p:cNvSpPr/>
          <p:nvPr/>
        </p:nvSpPr>
        <p:spPr>
          <a:xfrm>
            <a:off x="-236550" y="-326787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rgbClr val="C01B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9"/>
          <p:cNvSpPr/>
          <p:nvPr/>
        </p:nvSpPr>
        <p:spPr>
          <a:xfrm>
            <a:off x="779658" y="1757025"/>
            <a:ext cx="2980487" cy="2581406"/>
          </a:xfrm>
          <a:custGeom>
            <a:avLst/>
            <a:gdLst/>
            <a:ahLst/>
            <a:cxnLst/>
            <a:rect l="l" t="t" r="r" b="b"/>
            <a:pathLst>
              <a:path w="130779" h="113268" extrusionOk="0">
                <a:moveTo>
                  <a:pt x="97822" y="469"/>
                </a:moveTo>
                <a:lnTo>
                  <a:pt x="130241" y="56641"/>
                </a:lnTo>
                <a:lnTo>
                  <a:pt x="97822" y="112813"/>
                </a:lnTo>
                <a:lnTo>
                  <a:pt x="32957" y="112813"/>
                </a:lnTo>
                <a:lnTo>
                  <a:pt x="524" y="56641"/>
                </a:lnTo>
                <a:lnTo>
                  <a:pt x="32957" y="469"/>
                </a:lnTo>
                <a:close/>
                <a:moveTo>
                  <a:pt x="32695" y="1"/>
                </a:moveTo>
                <a:lnTo>
                  <a:pt x="55" y="56517"/>
                </a:lnTo>
                <a:lnTo>
                  <a:pt x="0" y="56641"/>
                </a:lnTo>
                <a:lnTo>
                  <a:pt x="32626" y="113157"/>
                </a:lnTo>
                <a:lnTo>
                  <a:pt x="32695" y="113267"/>
                </a:lnTo>
                <a:lnTo>
                  <a:pt x="98084" y="113267"/>
                </a:lnTo>
                <a:lnTo>
                  <a:pt x="130710" y="56751"/>
                </a:lnTo>
                <a:lnTo>
                  <a:pt x="130778" y="56641"/>
                </a:lnTo>
                <a:lnTo>
                  <a:pt x="98153" y="125"/>
                </a:lnTo>
                <a:lnTo>
                  <a:pt x="9808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9"/>
          <p:cNvSpPr/>
          <p:nvPr/>
        </p:nvSpPr>
        <p:spPr>
          <a:xfrm>
            <a:off x="4572000" y="1746517"/>
            <a:ext cx="2956914" cy="2579123"/>
          </a:xfrm>
          <a:custGeom>
            <a:avLst/>
            <a:gdLst/>
            <a:ahLst/>
            <a:cxnLst/>
            <a:rect l="l" t="t" r="r" b="b"/>
            <a:pathLst>
              <a:path w="130793" h="113268" extrusionOk="0">
                <a:moveTo>
                  <a:pt x="97822" y="469"/>
                </a:moveTo>
                <a:lnTo>
                  <a:pt x="130255" y="56641"/>
                </a:lnTo>
                <a:lnTo>
                  <a:pt x="97822" y="112813"/>
                </a:lnTo>
                <a:lnTo>
                  <a:pt x="32970" y="112813"/>
                </a:lnTo>
                <a:lnTo>
                  <a:pt x="538" y="56641"/>
                </a:lnTo>
                <a:lnTo>
                  <a:pt x="32970" y="469"/>
                </a:lnTo>
                <a:close/>
                <a:moveTo>
                  <a:pt x="32695" y="1"/>
                </a:moveTo>
                <a:lnTo>
                  <a:pt x="69" y="56517"/>
                </a:lnTo>
                <a:lnTo>
                  <a:pt x="0" y="56641"/>
                </a:lnTo>
                <a:lnTo>
                  <a:pt x="32640" y="113157"/>
                </a:lnTo>
                <a:lnTo>
                  <a:pt x="32695" y="113267"/>
                </a:lnTo>
                <a:lnTo>
                  <a:pt x="98098" y="113267"/>
                </a:lnTo>
                <a:lnTo>
                  <a:pt x="130723" y="56751"/>
                </a:lnTo>
                <a:lnTo>
                  <a:pt x="130792" y="56641"/>
                </a:lnTo>
                <a:lnTo>
                  <a:pt x="98166" y="125"/>
                </a:lnTo>
                <a:lnTo>
                  <a:pt x="9809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9"/>
          <p:cNvSpPr/>
          <p:nvPr/>
        </p:nvSpPr>
        <p:spPr>
          <a:xfrm>
            <a:off x="4566316" y="1741593"/>
            <a:ext cx="1490473" cy="2020687"/>
          </a:xfrm>
          <a:custGeom>
            <a:avLst/>
            <a:gdLst/>
            <a:ahLst/>
            <a:cxnLst/>
            <a:rect l="l" t="t" r="r" b="b"/>
            <a:pathLst>
              <a:path w="65928" h="88743" extrusionOk="0">
                <a:moveTo>
                  <a:pt x="32957" y="0"/>
                </a:moveTo>
                <a:lnTo>
                  <a:pt x="1" y="57095"/>
                </a:lnTo>
                <a:lnTo>
                  <a:pt x="18270" y="88742"/>
                </a:lnTo>
                <a:lnTo>
                  <a:pt x="19469" y="88053"/>
                </a:lnTo>
                <a:lnTo>
                  <a:pt x="1599" y="57095"/>
                </a:lnTo>
                <a:lnTo>
                  <a:pt x="33756" y="1378"/>
                </a:lnTo>
                <a:lnTo>
                  <a:pt x="65927" y="1378"/>
                </a:lnTo>
                <a:lnTo>
                  <a:pt x="65927" y="0"/>
                </a:lnTo>
                <a:close/>
              </a:path>
            </a:pathLst>
          </a:custGeom>
          <a:solidFill>
            <a:srgbClr val="C01B00"/>
          </a:solidFill>
          <a:ln w="9525" cap="flat" cmpd="sng">
            <a:solidFill>
              <a:srgbClr val="C01B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9"/>
          <p:cNvSpPr txBox="1"/>
          <p:nvPr/>
        </p:nvSpPr>
        <p:spPr>
          <a:xfrm>
            <a:off x="1526951" y="1754383"/>
            <a:ext cx="1485899" cy="38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Budget</a:t>
            </a:r>
            <a:endParaRPr dirty="0">
              <a:solidFill>
                <a:schemeClr val="dk1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cxnSp>
        <p:nvCxnSpPr>
          <p:cNvPr id="220" name="Google Shape;220;p29"/>
          <p:cNvCxnSpPr/>
          <p:nvPr/>
        </p:nvCxnSpPr>
        <p:spPr>
          <a:xfrm>
            <a:off x="3838500" y="1667351"/>
            <a:ext cx="0" cy="2600400"/>
          </a:xfrm>
          <a:prstGeom prst="straightConnector1">
            <a:avLst/>
          </a:prstGeom>
          <a:noFill/>
          <a:ln w="19050" cap="flat" cmpd="sng">
            <a:solidFill>
              <a:srgbClr val="C01B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5" name="Google Shape;235;p29"/>
          <p:cNvSpPr txBox="1">
            <a:spLocks noGrp="1"/>
          </p:cNvSpPr>
          <p:nvPr>
            <p:ph type="subTitle" idx="1"/>
          </p:nvPr>
        </p:nvSpPr>
        <p:spPr>
          <a:xfrm flipH="1">
            <a:off x="1095375" y="2286702"/>
            <a:ext cx="2482302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Original after-school tutoring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dirty="0"/>
              <a:t>Snacks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dirty="0"/>
              <a:t>$30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Reformed in-school tutoring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dirty="0"/>
              <a:t>$0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No fundraising took place</a:t>
            </a:r>
          </a:p>
        </p:txBody>
      </p:sp>
      <p:sp>
        <p:nvSpPr>
          <p:cNvPr id="2" name="Google Shape;219;p29">
            <a:extLst>
              <a:ext uri="{FF2B5EF4-FFF2-40B4-BE49-F238E27FC236}">
                <a16:creationId xmlns:a16="http://schemas.microsoft.com/office/drawing/2014/main" id="{B2915F80-71B4-F818-6983-79518027AD5E}"/>
              </a:ext>
            </a:extLst>
          </p:cNvPr>
          <p:cNvSpPr txBox="1"/>
          <p:nvPr/>
        </p:nvSpPr>
        <p:spPr>
          <a:xfrm>
            <a:off x="5294131" y="1843810"/>
            <a:ext cx="1490474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Milestones</a:t>
            </a:r>
            <a:endParaRPr dirty="0">
              <a:solidFill>
                <a:schemeClr val="dk1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sp>
        <p:nvSpPr>
          <p:cNvPr id="213" name="Google Shape;213;p29"/>
          <p:cNvSpPr/>
          <p:nvPr/>
        </p:nvSpPr>
        <p:spPr>
          <a:xfrm>
            <a:off x="783610" y="1746517"/>
            <a:ext cx="2611854" cy="2602421"/>
          </a:xfrm>
          <a:custGeom>
            <a:avLst/>
            <a:gdLst/>
            <a:ahLst/>
            <a:cxnLst/>
            <a:rect l="l" t="t" r="r" b="b"/>
            <a:pathLst>
              <a:path w="114604" h="114190" extrusionOk="0">
                <a:moveTo>
                  <a:pt x="32956" y="0"/>
                </a:moveTo>
                <a:lnTo>
                  <a:pt x="0" y="57095"/>
                </a:lnTo>
                <a:lnTo>
                  <a:pt x="32763" y="113845"/>
                </a:lnTo>
                <a:lnTo>
                  <a:pt x="32956" y="114190"/>
                </a:lnTo>
                <a:lnTo>
                  <a:pt x="98883" y="114190"/>
                </a:lnTo>
                <a:lnTo>
                  <a:pt x="114603" y="86965"/>
                </a:lnTo>
                <a:lnTo>
                  <a:pt x="113404" y="86276"/>
                </a:lnTo>
                <a:lnTo>
                  <a:pt x="98084" y="112798"/>
                </a:lnTo>
                <a:lnTo>
                  <a:pt x="33755" y="112798"/>
                </a:lnTo>
                <a:lnTo>
                  <a:pt x="1598" y="57095"/>
                </a:lnTo>
                <a:lnTo>
                  <a:pt x="33755" y="1378"/>
                </a:lnTo>
                <a:lnTo>
                  <a:pt x="65926" y="1378"/>
                </a:lnTo>
                <a:lnTo>
                  <a:pt x="65926" y="0"/>
                </a:lnTo>
                <a:close/>
              </a:path>
            </a:pathLst>
          </a:custGeom>
          <a:solidFill>
            <a:srgbClr val="C01B00"/>
          </a:solidFill>
          <a:ln w="9525" cap="flat" cmpd="sng">
            <a:solidFill>
              <a:srgbClr val="C01B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35;p29">
            <a:extLst>
              <a:ext uri="{FF2B5EF4-FFF2-40B4-BE49-F238E27FC236}">
                <a16:creationId xmlns:a16="http://schemas.microsoft.com/office/drawing/2014/main" id="{B08AFB27-133C-C6FB-B96F-E7F523338EE0}"/>
              </a:ext>
            </a:extLst>
          </p:cNvPr>
          <p:cNvSpPr txBox="1">
            <a:spLocks/>
          </p:cNvSpPr>
          <p:nvPr/>
        </p:nvSpPr>
        <p:spPr>
          <a:xfrm flipH="1">
            <a:off x="4876799" y="2286702"/>
            <a:ext cx="2391292" cy="203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/>
              <a:t>Obtain admin and parent permission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/>
              <a:t>Apply tentative schedule to Week 1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/>
              <a:t>Complete Week 1 with and make revisions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/>
              <a:t>Complete the spring semester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/>
              <a:t>Fun day with students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 animBg="1"/>
      <p:bldP spid="214" grpId="0" animBg="1"/>
      <p:bldP spid="215" grpId="0" animBg="1"/>
      <p:bldP spid="2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9"/>
          <p:cNvSpPr txBox="1">
            <a:spLocks noGrp="1"/>
          </p:cNvSpPr>
          <p:nvPr>
            <p:ph type="ctrTitle"/>
          </p:nvPr>
        </p:nvSpPr>
        <p:spPr>
          <a:xfrm>
            <a:off x="2162847" y="297680"/>
            <a:ext cx="4815152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Team Management</a:t>
            </a:r>
            <a:endParaRPr sz="3600" dirty="0"/>
          </a:p>
        </p:txBody>
      </p:sp>
      <p:cxnSp>
        <p:nvCxnSpPr>
          <p:cNvPr id="451" name="Google Shape;451;p39"/>
          <p:cNvCxnSpPr/>
          <p:nvPr/>
        </p:nvCxnSpPr>
        <p:spPr>
          <a:xfrm rot="10800000">
            <a:off x="-262533" y="-393727"/>
            <a:ext cx="1328100" cy="2259600"/>
          </a:xfrm>
          <a:prstGeom prst="straightConnector1">
            <a:avLst/>
          </a:prstGeom>
          <a:noFill/>
          <a:ln w="19050" cap="flat" cmpd="sng">
            <a:solidFill>
              <a:srgbClr val="C01B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2" name="Google Shape;452;p39"/>
          <p:cNvCxnSpPr/>
          <p:nvPr/>
        </p:nvCxnSpPr>
        <p:spPr>
          <a:xfrm rot="10800000">
            <a:off x="7525875" y="3012050"/>
            <a:ext cx="1266900" cy="2162400"/>
          </a:xfrm>
          <a:prstGeom prst="straightConnector1">
            <a:avLst/>
          </a:prstGeom>
          <a:noFill/>
          <a:ln w="19050" cap="flat" cmpd="sng">
            <a:solidFill>
              <a:srgbClr val="C01B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6" name="Google Shape;456;p39"/>
          <p:cNvSpPr txBox="1"/>
          <p:nvPr/>
        </p:nvSpPr>
        <p:spPr>
          <a:xfrm>
            <a:off x="6554564" y="2232900"/>
            <a:ext cx="110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JULY</a:t>
            </a:r>
            <a:endParaRPr sz="900" b="1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57" name="Google Shape;457;p39"/>
          <p:cNvSpPr txBox="1"/>
          <p:nvPr/>
        </p:nvSpPr>
        <p:spPr>
          <a:xfrm>
            <a:off x="6635864" y="1950125"/>
            <a:ext cx="939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06</a:t>
            </a:r>
            <a:endParaRPr sz="1600" b="1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" name="Google Shape;235;p29">
            <a:extLst>
              <a:ext uri="{FF2B5EF4-FFF2-40B4-BE49-F238E27FC236}">
                <a16:creationId xmlns:a16="http://schemas.microsoft.com/office/drawing/2014/main" id="{0B9F6184-3A71-9EAF-A146-B3B7221AC5AD}"/>
              </a:ext>
            </a:extLst>
          </p:cNvPr>
          <p:cNvSpPr txBox="1">
            <a:spLocks/>
          </p:cNvSpPr>
          <p:nvPr/>
        </p:nvSpPr>
        <p:spPr>
          <a:xfrm flipH="1">
            <a:off x="1065568" y="1262400"/>
            <a:ext cx="2482302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ssistant Light" pitchFamily="2" charset="-79"/>
                <a:cs typeface="Assistant Light" pitchFamily="2" charset="-79"/>
              </a:rPr>
              <a:t>Team included: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ssistant Light" pitchFamily="2" charset="-79"/>
                <a:cs typeface="Assistant Light" pitchFamily="2" charset="-79"/>
              </a:rPr>
              <a:t>My mentor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ssistant Light" pitchFamily="2" charset="-79"/>
                <a:cs typeface="Assistant Light" pitchFamily="2" charset="-79"/>
              </a:rPr>
              <a:t>NHS Coordinator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ssistant Light" pitchFamily="2" charset="-79"/>
                <a:cs typeface="Assistant Light" pitchFamily="2" charset="-79"/>
              </a:rPr>
              <a:t>9 NHS Members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ssistant Light" pitchFamily="2" charset="-79"/>
                <a:cs typeface="Assistant Light" pitchFamily="2" charset="-79"/>
              </a:rPr>
              <a:t>Organized by spreadsheet schedule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2025ED-834E-F543-20AD-36878E700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158" y="2726244"/>
            <a:ext cx="5954841" cy="2235752"/>
          </a:xfrm>
          <a:prstGeom prst="rect">
            <a:avLst/>
          </a:prstGeom>
        </p:spPr>
      </p:pic>
      <p:pic>
        <p:nvPicPr>
          <p:cNvPr id="1026" name="Picture 2" descr="National Honor Society (NHS) / Home">
            <a:extLst>
              <a:ext uri="{FF2B5EF4-FFF2-40B4-BE49-F238E27FC236}">
                <a16:creationId xmlns:a16="http://schemas.microsoft.com/office/drawing/2014/main" id="{ACF4ECEC-2D3A-E137-9498-E3A73F47F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999" y="915612"/>
            <a:ext cx="1908575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B4ECE5-25FB-42CC-1B11-7C998730A4BD}"/>
              </a:ext>
            </a:extLst>
          </p:cNvPr>
          <p:cNvSpPr/>
          <p:nvPr/>
        </p:nvSpPr>
        <p:spPr>
          <a:xfrm>
            <a:off x="0" y="1393046"/>
            <a:ext cx="9223845" cy="37504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Google Shape;125;p23"/>
          <p:cNvSpPr txBox="1">
            <a:spLocks noGrp="1"/>
          </p:cNvSpPr>
          <p:nvPr>
            <p:ph type="ctrTitle" idx="13"/>
          </p:nvPr>
        </p:nvSpPr>
        <p:spPr>
          <a:xfrm>
            <a:off x="1752012" y="362174"/>
            <a:ext cx="5636254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Quantitative Impact</a:t>
            </a:r>
            <a:endParaRPr sz="3600" dirty="0">
              <a:solidFill>
                <a:schemeClr val="lt1"/>
              </a:solidFill>
            </a:endParaRPr>
          </a:p>
        </p:txBody>
      </p:sp>
      <p:sp>
        <p:nvSpPr>
          <p:cNvPr id="144" name="Google Shape;144;p23"/>
          <p:cNvSpPr/>
          <p:nvPr/>
        </p:nvSpPr>
        <p:spPr>
          <a:xfrm rot="899825">
            <a:off x="-1428364" y="3728917"/>
            <a:ext cx="2950497" cy="2316666"/>
          </a:xfrm>
          <a:prstGeom prst="hexagon">
            <a:avLst>
              <a:gd name="adj" fmla="val 25000"/>
              <a:gd name="vf" fmla="val 115470"/>
            </a:avLst>
          </a:prstGeom>
          <a:noFill/>
          <a:ln w="19050" cap="flat" cmpd="sng">
            <a:solidFill>
              <a:srgbClr val="C01B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3"/>
          <p:cNvSpPr/>
          <p:nvPr/>
        </p:nvSpPr>
        <p:spPr>
          <a:xfrm rot="-3036684">
            <a:off x="7582353" y="4618566"/>
            <a:ext cx="2950470" cy="2316746"/>
          </a:xfrm>
          <a:prstGeom prst="hexagon">
            <a:avLst>
              <a:gd name="adj" fmla="val 25000"/>
              <a:gd name="vf" fmla="val 115470"/>
            </a:avLst>
          </a:prstGeom>
          <a:noFill/>
          <a:ln w="19050" cap="flat" cmpd="sng">
            <a:solidFill>
              <a:srgbClr val="C01B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3F4993B-B292-8318-D926-0D2034FF9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057" y="1404938"/>
            <a:ext cx="4939788" cy="233362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E7299FB-B82A-AE59-436B-736A9CB63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80917"/>
            <a:ext cx="5096586" cy="256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3234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B606CCD6-078C-792C-D925-8631EE0D3C1A}"/>
              </a:ext>
            </a:extLst>
          </p:cNvPr>
          <p:cNvSpPr/>
          <p:nvPr/>
        </p:nvSpPr>
        <p:spPr>
          <a:xfrm>
            <a:off x="0" y="1393046"/>
            <a:ext cx="9223845" cy="37504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Google Shape;125;p23"/>
          <p:cNvSpPr txBox="1">
            <a:spLocks noGrp="1"/>
          </p:cNvSpPr>
          <p:nvPr>
            <p:ph type="ctrTitle" idx="13"/>
          </p:nvPr>
        </p:nvSpPr>
        <p:spPr>
          <a:xfrm>
            <a:off x="1752012" y="362174"/>
            <a:ext cx="5636254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Quantitative Impact</a:t>
            </a:r>
            <a:endParaRPr sz="3600" dirty="0">
              <a:solidFill>
                <a:schemeClr val="lt1"/>
              </a:solidFill>
            </a:endParaRPr>
          </a:p>
        </p:txBody>
      </p:sp>
      <p:sp>
        <p:nvSpPr>
          <p:cNvPr id="145" name="Google Shape;145;p23"/>
          <p:cNvSpPr/>
          <p:nvPr/>
        </p:nvSpPr>
        <p:spPr>
          <a:xfrm rot="-3036684">
            <a:off x="7582353" y="4618566"/>
            <a:ext cx="2950470" cy="2316746"/>
          </a:xfrm>
          <a:prstGeom prst="hexagon">
            <a:avLst>
              <a:gd name="adj" fmla="val 25000"/>
              <a:gd name="vf" fmla="val 115470"/>
            </a:avLst>
          </a:prstGeom>
          <a:noFill/>
          <a:ln w="19050" cap="flat" cmpd="sng">
            <a:solidFill>
              <a:srgbClr val="C01B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F9673D0-01E5-FC4D-0780-4FD4B721C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120" y="1699615"/>
            <a:ext cx="5968880" cy="2508666"/>
          </a:xfrm>
          <a:prstGeom prst="rect">
            <a:avLst/>
          </a:prstGeom>
        </p:spPr>
      </p:pic>
      <p:sp>
        <p:nvSpPr>
          <p:cNvPr id="144" name="Google Shape;144;p23"/>
          <p:cNvSpPr/>
          <p:nvPr/>
        </p:nvSpPr>
        <p:spPr>
          <a:xfrm rot="899825">
            <a:off x="-1428364" y="3728917"/>
            <a:ext cx="2950497" cy="2316666"/>
          </a:xfrm>
          <a:prstGeom prst="hexagon">
            <a:avLst>
              <a:gd name="adj" fmla="val 25000"/>
              <a:gd name="vf" fmla="val 115470"/>
            </a:avLst>
          </a:prstGeom>
          <a:noFill/>
          <a:ln w="19050" cap="flat" cmpd="sng">
            <a:solidFill>
              <a:srgbClr val="C01B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63C2F85-409F-743E-4D63-057B4071D43A}"/>
              </a:ext>
            </a:extLst>
          </p:cNvPr>
          <p:cNvSpPr txBox="1"/>
          <p:nvPr/>
        </p:nvSpPr>
        <p:spPr>
          <a:xfrm>
            <a:off x="828675" y="1847850"/>
            <a:ext cx="34099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Assistant Light" pitchFamily="2" charset="-79"/>
                <a:cs typeface="Assistant Light" pitchFamily="2" charset="-79"/>
              </a:rPr>
              <a:t>Tutored 17 kids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Assistant Light" pitchFamily="2" charset="-79"/>
                <a:cs typeface="Assistant Light" pitchFamily="2" charset="-79"/>
              </a:rPr>
              <a:t>Team of 9 tutors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Assistant Light" pitchFamily="2" charset="-79"/>
                <a:cs typeface="Assistant Light" pitchFamily="2" charset="-79"/>
              </a:rPr>
              <a:t>12 weeks of tutoring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0"/>
          <p:cNvSpPr txBox="1">
            <a:spLocks noGrp="1"/>
          </p:cNvSpPr>
          <p:nvPr>
            <p:ph type="ctrTitle"/>
          </p:nvPr>
        </p:nvSpPr>
        <p:spPr>
          <a:xfrm>
            <a:off x="3908900" y="164297"/>
            <a:ext cx="52351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Qualitative Impact</a:t>
            </a:r>
            <a:endParaRPr sz="3600" dirty="0"/>
          </a:p>
        </p:txBody>
      </p:sp>
      <p:sp>
        <p:nvSpPr>
          <p:cNvPr id="14" name="Google Shape;168;p26">
            <a:extLst>
              <a:ext uri="{FF2B5EF4-FFF2-40B4-BE49-F238E27FC236}">
                <a16:creationId xmlns:a16="http://schemas.microsoft.com/office/drawing/2014/main" id="{B71FBCDD-CB90-FAAC-6A45-5C4F386B8EAB}"/>
              </a:ext>
            </a:extLst>
          </p:cNvPr>
          <p:cNvSpPr/>
          <p:nvPr/>
        </p:nvSpPr>
        <p:spPr>
          <a:xfrm rot="9354258">
            <a:off x="6955801" y="3151912"/>
            <a:ext cx="3262617" cy="1970242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rgbClr val="C01B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868FC7-C5DF-C550-349E-5C1A534F7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0"/>
            <a:ext cx="1971675" cy="21115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980130-4C0E-7F0D-5F7A-2918B523B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2111557"/>
            <a:ext cx="2552336" cy="6411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4295DC-91BE-65D2-6C7D-11434ACB2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8132" y="921169"/>
            <a:ext cx="2330353" cy="17477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FB7402-CBA2-3A46-66E9-748D99B301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142" y="2668934"/>
            <a:ext cx="1127744" cy="8458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1B26EA-FA9F-AAE9-94C7-166C31D565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8824" y="-203162"/>
            <a:ext cx="2543175" cy="19073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C42C9B-49A1-56AD-EB93-69690337B4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1732" y="3395752"/>
            <a:ext cx="2330352" cy="17477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991B0B-DE26-E808-21D3-88BCCB3842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554521" y="2869247"/>
            <a:ext cx="1245231" cy="22137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314EA3-F73B-B599-02E7-7BA60372A7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6219" y="2724290"/>
            <a:ext cx="1343461" cy="2388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1457D0-CEE1-D11C-6076-ABD3E7ACDE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3993" y="1688619"/>
            <a:ext cx="4205935" cy="280643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rketing Newsletter">
  <a:themeElements>
    <a:clrScheme name="Simple Light">
      <a:dk1>
        <a:srgbClr val="143A78"/>
      </a:dk1>
      <a:lt1>
        <a:srgbClr val="F3F3F3"/>
      </a:lt1>
      <a:dk2>
        <a:srgbClr val="D9D9D9"/>
      </a:dk2>
      <a:lt2>
        <a:srgbClr val="2E5FAF"/>
      </a:lt2>
      <a:accent1>
        <a:srgbClr val="143A78"/>
      </a:accent1>
      <a:accent2>
        <a:srgbClr val="0A419B"/>
      </a:accent2>
      <a:accent3>
        <a:srgbClr val="EE5C00"/>
      </a:accent3>
      <a:accent4>
        <a:srgbClr val="6C98DF"/>
      </a:accent4>
      <a:accent5>
        <a:srgbClr val="004BC5"/>
      </a:accent5>
      <a:accent6>
        <a:srgbClr val="143A78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3086</TotalTime>
  <Words>261</Words>
  <Application>Microsoft Office PowerPoint</Application>
  <PresentationFormat>On-screen Show (16:9)</PresentationFormat>
  <Paragraphs>85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Pontano Sans</vt:lpstr>
      <vt:lpstr>Nunito Sans ExtraBold</vt:lpstr>
      <vt:lpstr>Arial</vt:lpstr>
      <vt:lpstr>Wingdings</vt:lpstr>
      <vt:lpstr>Assistant Light</vt:lpstr>
      <vt:lpstr>Fira Sans Extra Condensed Medium</vt:lpstr>
      <vt:lpstr>Nunito Sans</vt:lpstr>
      <vt:lpstr>Marketing Newsletter</vt:lpstr>
      <vt:lpstr>Wolfpack Study Buddies</vt:lpstr>
      <vt:lpstr>Overview</vt:lpstr>
      <vt:lpstr>The Why</vt:lpstr>
      <vt:lpstr>The Solution</vt:lpstr>
      <vt:lpstr>Project Plan</vt:lpstr>
      <vt:lpstr>Team Management</vt:lpstr>
      <vt:lpstr>Quantitative Impact</vt:lpstr>
      <vt:lpstr>Quantitative Impact</vt:lpstr>
      <vt:lpstr>Qualitative Impact</vt:lpstr>
      <vt:lpstr>PowerPoint Presentation</vt:lpstr>
      <vt:lpstr>Personal and Community Growth</vt:lpstr>
      <vt:lpstr>Wolfpack Study Buddies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NETWORKING NEWSLETTER</dc:title>
  <dc:creator>Samantha Heath</dc:creator>
  <cp:lastModifiedBy>Davis, Molly</cp:lastModifiedBy>
  <cp:revision>3</cp:revision>
  <dcterms:modified xsi:type="dcterms:W3CDTF">2023-10-24T15:00:02Z</dcterms:modified>
</cp:coreProperties>
</file>